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1"/>
  </p:notesMasterIdLst>
  <p:sldIdLst>
    <p:sldId id="557" r:id="rId2"/>
    <p:sldId id="522" r:id="rId3"/>
    <p:sldId id="523" r:id="rId4"/>
    <p:sldId id="559" r:id="rId5"/>
    <p:sldId id="560" r:id="rId6"/>
    <p:sldId id="502" r:id="rId7"/>
    <p:sldId id="445" r:id="rId8"/>
    <p:sldId id="477" r:id="rId9"/>
    <p:sldId id="524" r:id="rId10"/>
    <p:sldId id="444" r:id="rId11"/>
    <p:sldId id="448" r:id="rId12"/>
    <p:sldId id="447" r:id="rId13"/>
    <p:sldId id="449" r:id="rId14"/>
    <p:sldId id="450" r:id="rId15"/>
    <p:sldId id="525" r:id="rId16"/>
    <p:sldId id="514" r:id="rId17"/>
    <p:sldId id="561" r:id="rId18"/>
    <p:sldId id="501" r:id="rId19"/>
    <p:sldId id="398" r:id="rId20"/>
    <p:sldId id="456" r:id="rId21"/>
    <p:sldId id="375" r:id="rId22"/>
    <p:sldId id="498" r:id="rId23"/>
    <p:sldId id="526" r:id="rId24"/>
    <p:sldId id="453" r:id="rId25"/>
    <p:sldId id="527" r:id="rId26"/>
    <p:sldId id="528" r:id="rId27"/>
    <p:sldId id="533" r:id="rId28"/>
    <p:sldId id="530" r:id="rId29"/>
    <p:sldId id="531" r:id="rId30"/>
    <p:sldId id="532" r:id="rId31"/>
    <p:sldId id="534" r:id="rId32"/>
    <p:sldId id="510" r:id="rId33"/>
    <p:sldId id="452" r:id="rId34"/>
    <p:sldId id="536" r:id="rId35"/>
    <p:sldId id="551" r:id="rId36"/>
    <p:sldId id="553" r:id="rId37"/>
    <p:sldId id="535" r:id="rId38"/>
    <p:sldId id="490" r:id="rId39"/>
    <p:sldId id="550" r:id="rId40"/>
    <p:sldId id="537" r:id="rId41"/>
    <p:sldId id="554" r:id="rId42"/>
    <p:sldId id="491" r:id="rId43"/>
    <p:sldId id="555" r:id="rId44"/>
    <p:sldId id="515" r:id="rId45"/>
    <p:sldId id="556" r:id="rId46"/>
    <p:sldId id="538" r:id="rId47"/>
    <p:sldId id="458" r:id="rId48"/>
    <p:sldId id="507" r:id="rId49"/>
    <p:sldId id="483" r:id="rId50"/>
    <p:sldId id="484" r:id="rId51"/>
    <p:sldId id="485" r:id="rId52"/>
    <p:sldId id="508" r:id="rId53"/>
    <p:sldId id="540" r:id="rId54"/>
    <p:sldId id="511" r:id="rId55"/>
    <p:sldId id="541" r:id="rId56"/>
    <p:sldId id="480" r:id="rId57"/>
    <p:sldId id="476" r:id="rId58"/>
    <p:sldId id="497" r:id="rId59"/>
    <p:sldId id="542" r:id="rId60"/>
    <p:sldId id="516" r:id="rId61"/>
    <p:sldId id="481" r:id="rId62"/>
    <p:sldId id="543" r:id="rId63"/>
    <p:sldId id="473" r:id="rId64"/>
    <p:sldId id="471" r:id="rId65"/>
    <p:sldId id="558" r:id="rId66"/>
    <p:sldId id="545" r:id="rId67"/>
    <p:sldId id="547" r:id="rId68"/>
    <p:sldId id="548" r:id="rId69"/>
    <p:sldId id="549" r:id="rId7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61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99" autoAdjust="0"/>
    <p:restoredTop sz="99856" autoAdjust="0"/>
  </p:normalViewPr>
  <p:slideViewPr>
    <p:cSldViewPr>
      <p:cViewPr varScale="1">
        <p:scale>
          <a:sx n="92" d="100"/>
          <a:sy n="92" d="100"/>
        </p:scale>
        <p:origin x="-1302"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6460BD-0AEE-489F-B1C5-F5CD797818CA}" type="datetimeFigureOut">
              <a:rPr lang="ru-RU" smtClean="0"/>
              <a:t>24.11.2014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CA34BA-F853-44BD-8DCB-114E62D373AD}" type="slidenum">
              <a:rPr lang="ru-RU" smtClean="0"/>
              <a:t>‹#›</a:t>
            </a:fld>
            <a:endParaRPr lang="ru-RU"/>
          </a:p>
        </p:txBody>
      </p:sp>
    </p:spTree>
    <p:extLst>
      <p:ext uri="{BB962C8B-B14F-4D97-AF65-F5344CB8AC3E}">
        <p14:creationId xmlns:p14="http://schemas.microsoft.com/office/powerpoint/2010/main" val="1039268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3" Type="http://schemas.openxmlformats.org/officeDocument/2006/relationships/hyperlink" Target="http://en.wikipedia.org/wiki/Lowe's" TargetMode="External"/><Relationship Id="rId2" Type="http://schemas.openxmlformats.org/officeDocument/2006/relationships/slide" Target="../slides/slide58.xml"/><Relationship Id="rId1" Type="http://schemas.openxmlformats.org/officeDocument/2006/relationships/notesMaster" Target="../notesMasters/notesMaster1.xml"/><Relationship Id="rId5" Type="http://schemas.openxmlformats.org/officeDocument/2006/relationships/hyperlink" Target="http://www-01.ibm.com/software/lotus/products/connections/" TargetMode="External"/><Relationship Id="rId4" Type="http://schemas.openxmlformats.org/officeDocument/2006/relationships/hyperlink" Target="http://en.wikipedia.org/wiki/OBI_(store)" TargetMode="Externa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7CA34BA-F853-44BD-8DCB-114E62D373AD}" type="slidenum">
              <a:rPr lang="ru-RU" smtClean="0"/>
              <a:t>2</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7CA34BA-F853-44BD-8DCB-114E62D373AD}" type="slidenum">
              <a:rPr lang="ru-RU" smtClean="0"/>
              <a:t>3</a:t>
            </a:fld>
            <a:endParaRPr lang="ru-RU"/>
          </a:p>
        </p:txBody>
      </p:sp>
    </p:spTree>
    <p:extLst>
      <p:ext uri="{BB962C8B-B14F-4D97-AF65-F5344CB8AC3E}">
        <p14:creationId xmlns:p14="http://schemas.microsoft.com/office/powerpoint/2010/main" val="27644778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Несколько</a:t>
            </a:r>
            <a:r>
              <a:rPr lang="ru-RU" baseline="0" dirty="0" smtClean="0"/>
              <a:t> примеров из жизни – не из </a:t>
            </a:r>
            <a:r>
              <a:rPr lang="ru-RU" baseline="0" dirty="0" err="1" smtClean="0"/>
              <a:t>корпсреды</a:t>
            </a:r>
            <a:r>
              <a:rPr lang="ru-RU" baseline="0" dirty="0" smtClean="0"/>
              <a:t>, но зато с цифрами. Как ИГРА может реально изменить поведение людей, развивая условие «Я хочу». Фольксваген реализовал отличный проект – </a:t>
            </a:r>
            <a:r>
              <a:rPr lang="en-US" baseline="0" dirty="0" err="1" smtClean="0"/>
              <a:t>Thefuntheory</a:t>
            </a:r>
            <a:r>
              <a:rPr lang="ru-RU" baseline="0" dirty="0" smtClean="0"/>
              <a:t>, в рамках которого все желающие могли предлагать идеи по оптимизации городской жизни с помощью геймификации. Идеи победителей были реализованы, сняты на камеру и проанализированы на предмет эффективности. </a:t>
            </a:r>
            <a:endParaRPr lang="ru-RU" dirty="0" smtClean="0"/>
          </a:p>
        </p:txBody>
      </p:sp>
      <p:sp>
        <p:nvSpPr>
          <p:cNvPr id="4" name="Номер слайда 3"/>
          <p:cNvSpPr>
            <a:spLocks noGrp="1"/>
          </p:cNvSpPr>
          <p:nvPr>
            <p:ph type="sldNum" sz="quarter" idx="10"/>
          </p:nvPr>
        </p:nvSpPr>
        <p:spPr/>
        <p:txBody>
          <a:bodyPr/>
          <a:lstStyle/>
          <a:p>
            <a:fld id="{67CA34BA-F853-44BD-8DCB-114E62D373AD}" type="slidenum">
              <a:rPr lang="ru-RU" smtClean="0"/>
              <a:t>5</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Люди работают за зарплату –</a:t>
            </a:r>
            <a:r>
              <a:rPr lang="ru-RU" baseline="0" dirty="0" smtClean="0"/>
              <a:t> это факт и результаты исследований и никуда от этого не деться. Хорошо это или плохо? Давайте разберемся.</a:t>
            </a:r>
            <a:endParaRPr lang="ru-RU" dirty="0"/>
          </a:p>
        </p:txBody>
      </p:sp>
      <p:sp>
        <p:nvSpPr>
          <p:cNvPr id="4" name="Номер слайда 3"/>
          <p:cNvSpPr>
            <a:spLocks noGrp="1"/>
          </p:cNvSpPr>
          <p:nvPr>
            <p:ph type="sldNum" sz="quarter" idx="10"/>
          </p:nvPr>
        </p:nvSpPr>
        <p:spPr/>
        <p:txBody>
          <a:bodyPr/>
          <a:lstStyle/>
          <a:p>
            <a:fld id="{67CA34BA-F853-44BD-8DCB-114E62D373AD}" type="slidenum">
              <a:rPr lang="ru-RU" smtClean="0"/>
              <a:t>6</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Мне</a:t>
            </a:r>
            <a:r>
              <a:rPr lang="ru-RU" baseline="0" dirty="0" smtClean="0"/>
              <a:t> вот кажется, что хорошо, потому что, если бы это было так, то можно было бы просто платить людям больше, чтобы они лучше работали. Скажем, заплатил… в 4 раза больше – производительность повысилась в 4 раза. Круто? Круто, да не так все просто.</a:t>
            </a:r>
            <a:endParaRPr lang="ru-RU" dirty="0"/>
          </a:p>
        </p:txBody>
      </p:sp>
      <p:sp>
        <p:nvSpPr>
          <p:cNvPr id="4" name="Номер слайда 3"/>
          <p:cNvSpPr>
            <a:spLocks noGrp="1"/>
          </p:cNvSpPr>
          <p:nvPr>
            <p:ph type="sldNum" sz="quarter" idx="10"/>
          </p:nvPr>
        </p:nvSpPr>
        <p:spPr/>
        <p:txBody>
          <a:bodyPr/>
          <a:lstStyle/>
          <a:p>
            <a:fld id="{67CA34BA-F853-44BD-8DCB-114E62D373AD}" type="slidenum">
              <a:rPr lang="ru-RU" smtClean="0"/>
              <a:t>7</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7CA34BA-F853-44BD-8DCB-114E62D373AD}" type="slidenum">
              <a:rPr lang="ru-RU" smtClean="0"/>
              <a:t>8</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Мне</a:t>
            </a:r>
            <a:r>
              <a:rPr lang="ru-RU" baseline="0" dirty="0" smtClean="0"/>
              <a:t> вот кажется, что хорошо, потому что, если бы это было так, то можно было бы просто платить людям больше, чтобы они лучше работали. Скажем, заплатил… в 4 раза больше – производительность повысилась в 4 раза. Круто? Круто, да не так все просто.</a:t>
            </a:r>
            <a:endParaRPr lang="ru-RU" dirty="0"/>
          </a:p>
        </p:txBody>
      </p:sp>
      <p:sp>
        <p:nvSpPr>
          <p:cNvPr id="4" name="Номер слайда 3"/>
          <p:cNvSpPr>
            <a:spLocks noGrp="1"/>
          </p:cNvSpPr>
          <p:nvPr>
            <p:ph type="sldNum" sz="quarter" idx="10"/>
          </p:nvPr>
        </p:nvSpPr>
        <p:spPr/>
        <p:txBody>
          <a:bodyPr/>
          <a:lstStyle/>
          <a:p>
            <a:fld id="{67CA34BA-F853-44BD-8DCB-114E62D373AD}" type="slidenum">
              <a:rPr lang="ru-RU" smtClean="0"/>
              <a:t>9</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Давайте</a:t>
            </a:r>
            <a:r>
              <a:rPr lang="ru-RU" baseline="0" dirty="0" smtClean="0"/>
              <a:t> посмотрим на график, иллюстрирующий соотношение зарплаты и мотивации к лучшему выполнению работы. Сначала все идет хорошо, уровень мотивации стабилен и стабильна эффективность. Но где-то через год начинаются сомнения, а достаточно ли мне платят? И мотивация, а вместе с ней и эффективность, начинают падать. Падают несколько месяцев, после чего наступает критический момент, когда сотрудник либо уходит на </a:t>
            </a:r>
            <a:r>
              <a:rPr lang="ru-RU" baseline="0" dirty="0" err="1" smtClean="0"/>
              <a:t>бОльшие</a:t>
            </a:r>
            <a:r>
              <a:rPr lang="ru-RU" baseline="0" dirty="0" smtClean="0"/>
              <a:t> деньги, либо ему эту зарплату таки повышают. Уровень мотивации в последнем случае немедленно повышается, но… ненадолго. На 3 месяца. И мотивация и эффективность возвращаются на прежний уровень – ну, может, чуть-чуть больший за счет того, что сотрудник все-таки профессионально вырос за эти полтора года. Обратите внимание, мы уже платим больше за ту же эффективность, что и в начале. Ну а через несколько месяцев – через полгода-год – история повторяется. Дальше – понятно. </a:t>
            </a:r>
            <a:endParaRPr lang="ru-RU" dirty="0"/>
          </a:p>
        </p:txBody>
      </p:sp>
      <p:sp>
        <p:nvSpPr>
          <p:cNvPr id="4" name="Номер слайда 3"/>
          <p:cNvSpPr>
            <a:spLocks noGrp="1"/>
          </p:cNvSpPr>
          <p:nvPr>
            <p:ph type="sldNum" sz="quarter" idx="10"/>
          </p:nvPr>
        </p:nvSpPr>
        <p:spPr/>
        <p:txBody>
          <a:bodyPr/>
          <a:lstStyle/>
          <a:p>
            <a:fld id="{67CA34BA-F853-44BD-8DCB-114E62D373AD}" type="slidenum">
              <a:rPr lang="ru-RU" smtClean="0"/>
              <a:t>10</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Потому что зарплата</a:t>
            </a:r>
            <a:r>
              <a:rPr lang="ru-RU" baseline="0" dirty="0" smtClean="0"/>
              <a:t> – это компенсация затраченных сил и времени сотрудника. Это конкурентное преимущество при выборе новой работы, но не средство удержания на старой. И чтобы зарплата сохраняла мотивирующий эффект, ее необходимо повышать каждые 3 месяца</a:t>
            </a:r>
            <a:r>
              <a:rPr lang="ru-RU" baseline="0" dirty="0" smtClean="0">
                <a:sym typeface="Wingdings" pitchFamily="2" charset="2"/>
              </a:rPr>
              <a:t>.</a:t>
            </a:r>
            <a:endParaRPr lang="ru-RU" dirty="0"/>
          </a:p>
        </p:txBody>
      </p:sp>
      <p:sp>
        <p:nvSpPr>
          <p:cNvPr id="4" name="Номер слайда 3"/>
          <p:cNvSpPr>
            <a:spLocks noGrp="1"/>
          </p:cNvSpPr>
          <p:nvPr>
            <p:ph type="sldNum" sz="quarter" idx="10"/>
          </p:nvPr>
        </p:nvSpPr>
        <p:spPr/>
        <p:txBody>
          <a:bodyPr/>
          <a:lstStyle/>
          <a:p>
            <a:fld id="{67CA34BA-F853-44BD-8DCB-114E62D373AD}" type="slidenum">
              <a:rPr lang="ru-RU" smtClean="0"/>
              <a:t>11</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В абсолютном</a:t>
            </a:r>
            <a:r>
              <a:rPr lang="ru-RU" baseline="0" dirty="0" smtClean="0"/>
              <a:t> большинстве случаев нам всегда кажется, что нас недооценивают. Потому что мы работаем – давно. Или, может быть, хорошо. Или у конкурентов больше платят (так иди к конкурентам, что ж ты мучаешься…). И повышение зарплаты лишь на некоторое время снимает этот стресс – обиду за недоплату – но никак не помогает ПОВЫШАТЬ КАЧЕСТВО РАБОТЫ. </a:t>
            </a:r>
            <a:endParaRPr lang="ru-RU" dirty="0"/>
          </a:p>
        </p:txBody>
      </p:sp>
      <p:sp>
        <p:nvSpPr>
          <p:cNvPr id="4" name="Номер слайда 3"/>
          <p:cNvSpPr>
            <a:spLocks noGrp="1"/>
          </p:cNvSpPr>
          <p:nvPr>
            <p:ph type="sldNum" sz="quarter" idx="10"/>
          </p:nvPr>
        </p:nvSpPr>
        <p:spPr/>
        <p:txBody>
          <a:bodyPr/>
          <a:lstStyle/>
          <a:p>
            <a:fld id="{67CA34BA-F853-44BD-8DCB-114E62D373AD}" type="slidenum">
              <a:rPr lang="ru-RU" smtClean="0"/>
              <a:t>12</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Что</a:t>
            </a:r>
            <a:r>
              <a:rPr lang="ru-RU" baseline="0" dirty="0" smtClean="0"/>
              <a:t> же нам со всем этим делать. Давайте вспомним сэра </a:t>
            </a:r>
            <a:r>
              <a:rPr lang="ru-RU" baseline="0" dirty="0" err="1" smtClean="0"/>
              <a:t>Маслоу</a:t>
            </a:r>
            <a:r>
              <a:rPr lang="ru-RU" baseline="0" dirty="0" smtClean="0"/>
              <a:t> и его пирамиду потребностей. Зарплата и трудовой договор – это то, что обеспечивает базовые потребности. А законы пирамиды гласят, что пока не удовлетворены базовые потребности, более высокого уровня потребности не мотивируют, но при этом потребность удовлетворенная мотивировать перестает и человек в своих чаяниях поднимается на ступень выше. </a:t>
            </a:r>
            <a:endParaRPr lang="ru-RU" dirty="0"/>
          </a:p>
        </p:txBody>
      </p:sp>
      <p:sp>
        <p:nvSpPr>
          <p:cNvPr id="4" name="Номер слайда 3"/>
          <p:cNvSpPr>
            <a:spLocks noGrp="1"/>
          </p:cNvSpPr>
          <p:nvPr>
            <p:ph type="sldNum" sz="quarter" idx="10"/>
          </p:nvPr>
        </p:nvSpPr>
        <p:spPr/>
        <p:txBody>
          <a:bodyPr/>
          <a:lstStyle/>
          <a:p>
            <a:fld id="{67CA34BA-F853-44BD-8DCB-114E62D373AD}" type="slidenum">
              <a:rPr lang="ru-RU" smtClean="0"/>
              <a:t>13</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Что</a:t>
            </a:r>
            <a:r>
              <a:rPr lang="ru-RU" baseline="0" dirty="0" smtClean="0"/>
              <a:t> же получается. Если платить мало, чтобы потребность оставалась неудовлетворенной, то сотрудники сбегут к конкурентам. Если платить много, то они захотят большего. Что же делать?</a:t>
            </a:r>
          </a:p>
          <a:p>
            <a:endParaRPr lang="ru-RU" baseline="0" dirty="0" smtClean="0"/>
          </a:p>
          <a:p>
            <a:r>
              <a:rPr lang="ru-RU" baseline="0" dirty="0" smtClean="0"/>
              <a:t>Платите людям столько, чтобы они не думали о деньгах</a:t>
            </a:r>
            <a:endParaRPr lang="ru-RU" dirty="0"/>
          </a:p>
        </p:txBody>
      </p:sp>
      <p:sp>
        <p:nvSpPr>
          <p:cNvPr id="4" name="Номер слайда 3"/>
          <p:cNvSpPr>
            <a:spLocks noGrp="1"/>
          </p:cNvSpPr>
          <p:nvPr>
            <p:ph type="sldNum" sz="quarter" idx="10"/>
          </p:nvPr>
        </p:nvSpPr>
        <p:spPr/>
        <p:txBody>
          <a:bodyPr/>
          <a:lstStyle/>
          <a:p>
            <a:fld id="{67CA34BA-F853-44BD-8DCB-114E62D373AD}" type="slidenum">
              <a:rPr lang="ru-RU" smtClean="0"/>
              <a:t>14</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Что</a:t>
            </a:r>
            <a:r>
              <a:rPr lang="ru-RU" baseline="0" dirty="0" smtClean="0"/>
              <a:t> же нам со всем этим делать. Давайте вспомним сэра </a:t>
            </a:r>
            <a:r>
              <a:rPr lang="ru-RU" baseline="0" dirty="0" err="1" smtClean="0"/>
              <a:t>Маслоу</a:t>
            </a:r>
            <a:r>
              <a:rPr lang="ru-RU" baseline="0" dirty="0" smtClean="0"/>
              <a:t> и его пирамиду потребностей. Зарплата и трудовой договор – это то, что обеспечивает базовые потребности. А законы пирамиды гласят, что пока не удовлетворены базовые потребности, более высокого уровня потребности не мотивируют, но при этом потребность удовлетворенная мотивировать перестает и человек в своих чаяниях поднимается на ступень выше. </a:t>
            </a:r>
            <a:endParaRPr lang="ru-RU" dirty="0"/>
          </a:p>
        </p:txBody>
      </p:sp>
      <p:sp>
        <p:nvSpPr>
          <p:cNvPr id="4" name="Номер слайда 3"/>
          <p:cNvSpPr>
            <a:spLocks noGrp="1"/>
          </p:cNvSpPr>
          <p:nvPr>
            <p:ph type="sldNum" sz="quarter" idx="10"/>
          </p:nvPr>
        </p:nvSpPr>
        <p:spPr/>
        <p:txBody>
          <a:bodyPr/>
          <a:lstStyle/>
          <a:p>
            <a:fld id="{67CA34BA-F853-44BD-8DCB-114E62D373AD}" type="slidenum">
              <a:rPr lang="ru-RU" smtClean="0"/>
              <a:t>15</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Что</a:t>
            </a:r>
            <a:r>
              <a:rPr lang="ru-RU" baseline="0" dirty="0" smtClean="0"/>
              <a:t> же получается. Если платить мало, чтобы потребность оставалась неудовлетворенной, то сотрудники сбегут к конкурентам. Если платить много, то они захотят большего. Что же делать?</a:t>
            </a:r>
          </a:p>
          <a:p>
            <a:endParaRPr lang="ru-RU" baseline="0" dirty="0" smtClean="0"/>
          </a:p>
          <a:p>
            <a:r>
              <a:rPr lang="ru-RU" baseline="0" dirty="0" smtClean="0"/>
              <a:t>Платите </a:t>
            </a:r>
            <a:r>
              <a:rPr lang="ru-RU" baseline="0" smtClean="0"/>
              <a:t>людям столько, чтобы они не думали о деньгах</a:t>
            </a:r>
            <a:endParaRPr lang="ru-RU" dirty="0"/>
          </a:p>
        </p:txBody>
      </p:sp>
      <p:sp>
        <p:nvSpPr>
          <p:cNvPr id="4" name="Номер слайда 3"/>
          <p:cNvSpPr>
            <a:spLocks noGrp="1"/>
          </p:cNvSpPr>
          <p:nvPr>
            <p:ph type="sldNum" sz="quarter" idx="10"/>
          </p:nvPr>
        </p:nvSpPr>
        <p:spPr/>
        <p:txBody>
          <a:bodyPr/>
          <a:lstStyle/>
          <a:p>
            <a:fld id="{67CA34BA-F853-44BD-8DCB-114E62D373AD}" type="slidenum">
              <a:rPr lang="ru-RU" smtClean="0"/>
              <a:t>16</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Несколько</a:t>
            </a:r>
            <a:r>
              <a:rPr lang="ru-RU" baseline="0" dirty="0" smtClean="0"/>
              <a:t> примеров из жизни – не из </a:t>
            </a:r>
            <a:r>
              <a:rPr lang="ru-RU" baseline="0" dirty="0" err="1" smtClean="0"/>
              <a:t>корпсреды</a:t>
            </a:r>
            <a:r>
              <a:rPr lang="ru-RU" baseline="0" dirty="0" smtClean="0"/>
              <a:t>, но зато с цифрами. Как ИГРА может реально изменить поведение людей, развивая условие «Я хочу». Фольксваген реализовал отличный проект – </a:t>
            </a:r>
            <a:r>
              <a:rPr lang="en-US" baseline="0" dirty="0" err="1" smtClean="0"/>
              <a:t>Thefuntheory</a:t>
            </a:r>
            <a:r>
              <a:rPr lang="ru-RU" baseline="0" dirty="0" smtClean="0"/>
              <a:t>, в рамках которого все желающие могли предлагать идеи по оптимизации городской жизни с помощью геймификации. Идеи победителей были реализованы, сняты на камеру и проанализированы на предмет эффективности. </a:t>
            </a:r>
            <a:endParaRPr lang="ru-RU" dirty="0" smtClean="0"/>
          </a:p>
        </p:txBody>
      </p:sp>
      <p:sp>
        <p:nvSpPr>
          <p:cNvPr id="4" name="Номер слайда 3"/>
          <p:cNvSpPr>
            <a:spLocks noGrp="1"/>
          </p:cNvSpPr>
          <p:nvPr>
            <p:ph type="sldNum" sz="quarter" idx="10"/>
          </p:nvPr>
        </p:nvSpPr>
        <p:spPr/>
        <p:txBody>
          <a:bodyPr/>
          <a:lstStyle/>
          <a:p>
            <a:fld id="{67CA34BA-F853-44BD-8DCB-114E62D373AD}" type="slidenum">
              <a:rPr lang="ru-RU" smtClean="0"/>
              <a:t>17</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Давайте подумаем о том, что мотивирует нас заниматься</a:t>
            </a:r>
            <a:r>
              <a:rPr lang="ru-RU" baseline="0" dirty="0" smtClean="0"/>
              <a:t> тем или иным делом, а не о том, что нам сделать, чтобы заставить себя делать другое, нелюбимое дело</a:t>
            </a:r>
            <a:endParaRPr lang="ru-RU" dirty="0"/>
          </a:p>
        </p:txBody>
      </p:sp>
      <p:sp>
        <p:nvSpPr>
          <p:cNvPr id="4" name="Номер слайда 3"/>
          <p:cNvSpPr>
            <a:spLocks noGrp="1"/>
          </p:cNvSpPr>
          <p:nvPr>
            <p:ph type="sldNum" sz="quarter" idx="10"/>
          </p:nvPr>
        </p:nvSpPr>
        <p:spPr/>
        <p:txBody>
          <a:bodyPr/>
          <a:lstStyle/>
          <a:p>
            <a:fld id="{67CA34BA-F853-44BD-8DCB-114E62D373AD}" type="slidenum">
              <a:rPr lang="ru-RU" smtClean="0"/>
              <a:t>18</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Давайте подумаем, какие</a:t>
            </a:r>
            <a:r>
              <a:rPr lang="ru-RU" baseline="0" dirty="0" smtClean="0"/>
              <a:t> условия необходимы для эффективной работы? Первое – это умение. Умение и возможность делать свое дело – и чем качественнее, тем лучше. Но одного умения мало – к нему должно быть приложено еще и желание. Желание в общем случае бывает трех видов. «Я не хочу» – для тех, кто находится на совершенно не своем месте и не находит в себе сил это изменить. Здесь мы получаем сотрудника, постоянно увиливающего от своих обязанностей, стремящегося минимизировать работу как таковую. Второй вариант – наиболее распространенный – «не хочу, но должен». Долен зарабатывать деньги на семью, для карьеры и вообще потому что так принято. Здесь тоже рвения к инновациям ждать не приходится. А Эффективность – та самая, с большой буквы, возникает там, где «я могу» объединяется с «я хочу». </a:t>
            </a:r>
          </a:p>
        </p:txBody>
      </p:sp>
      <p:sp>
        <p:nvSpPr>
          <p:cNvPr id="4" name="Номер слайда 3"/>
          <p:cNvSpPr>
            <a:spLocks noGrp="1"/>
          </p:cNvSpPr>
          <p:nvPr>
            <p:ph type="sldNum" sz="quarter" idx="10"/>
          </p:nvPr>
        </p:nvSpPr>
        <p:spPr/>
        <p:txBody>
          <a:bodyPr/>
          <a:lstStyle/>
          <a:p>
            <a:fld id="{67CA34BA-F853-44BD-8DCB-114E62D373AD}" type="slidenum">
              <a:rPr lang="ru-RU" smtClean="0"/>
              <a:t>19</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И выходит, что эффективность – это вот такая</a:t>
            </a:r>
            <a:r>
              <a:rPr lang="ru-RU" baseline="0" dirty="0" smtClean="0"/>
              <a:t> площадь фигуры, образуемой значениями «я хочу» и «я могу». И задача бизнеса – обеспечить максимальные значения и для первого, и для второго условия. Каким образом?</a:t>
            </a:r>
            <a:endParaRPr lang="ru-RU" dirty="0"/>
          </a:p>
        </p:txBody>
      </p:sp>
      <p:sp>
        <p:nvSpPr>
          <p:cNvPr id="4" name="Номер слайда 3"/>
          <p:cNvSpPr>
            <a:spLocks noGrp="1"/>
          </p:cNvSpPr>
          <p:nvPr>
            <p:ph type="sldNum" sz="quarter" idx="10"/>
          </p:nvPr>
        </p:nvSpPr>
        <p:spPr/>
        <p:txBody>
          <a:bodyPr/>
          <a:lstStyle/>
          <a:p>
            <a:fld id="{67CA34BA-F853-44BD-8DCB-114E62D373AD}" type="slidenum">
              <a:rPr lang="ru-RU" smtClean="0"/>
              <a:t>20</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Для начала</a:t>
            </a:r>
            <a:r>
              <a:rPr lang="ru-RU" baseline="0" dirty="0" smtClean="0"/>
              <a:t> давайте про «Могу». «Могу» – это, во-первых, знания, навыки, опыт и личностные качества каждого сотрудника, а во-вторых, тот инструментарий, которым компания его обеспечит – </a:t>
            </a:r>
            <a:r>
              <a:rPr lang="ru-RU" baseline="0" dirty="0" err="1" smtClean="0"/>
              <a:t>таск</a:t>
            </a:r>
            <a:r>
              <a:rPr lang="ru-RU" baseline="0" dirty="0" smtClean="0"/>
              <a:t>-менеджеры, </a:t>
            </a:r>
            <a:r>
              <a:rPr lang="en-US" baseline="0" dirty="0" smtClean="0"/>
              <a:t>CRM </a:t>
            </a:r>
            <a:r>
              <a:rPr lang="ru-RU" baseline="0" dirty="0" smtClean="0"/>
              <a:t>и прочие хорошие вещи. А вот как выполнить условие «Я хочу»? Мощная </a:t>
            </a:r>
            <a:r>
              <a:rPr lang="en-US" baseline="0" dirty="0" smtClean="0"/>
              <a:t>CRM </a:t>
            </a:r>
            <a:r>
              <a:rPr lang="ru-RU" baseline="0" dirty="0" smtClean="0"/>
              <a:t>никогда сама по себе не сможет сформировать «я хочу». Но смогут вот какие вещи – признание заслуг, справедливое </a:t>
            </a:r>
            <a:r>
              <a:rPr lang="ru-RU" baseline="0" dirty="0" err="1" smtClean="0"/>
              <a:t>вознаграждениие</a:t>
            </a:r>
            <a:r>
              <a:rPr lang="ru-RU" baseline="0" dirty="0" smtClean="0"/>
              <a:t>, статус в группе, интерес к выполняемой работе, развитие… Чтобы обеспечить сотрудникам эти условия, необходимо вовлечь их в активное взаимодействие и задать вектор этого взаимодействия – сотрудничество, инновации и т.п. И если объединить эти два условия с пирамидой </a:t>
            </a:r>
            <a:r>
              <a:rPr lang="ru-RU" baseline="0" dirty="0" err="1" smtClean="0"/>
              <a:t>Маслоу</a:t>
            </a:r>
            <a:r>
              <a:rPr lang="ru-RU" baseline="0" dirty="0" smtClean="0"/>
              <a:t>, то «Я могу» – это про базовый уровень, а «Я хочу» – это про высший. </a:t>
            </a:r>
            <a:endParaRPr lang="ru-RU" dirty="0" smtClean="0"/>
          </a:p>
        </p:txBody>
      </p:sp>
      <p:sp>
        <p:nvSpPr>
          <p:cNvPr id="4" name="Номер слайда 3"/>
          <p:cNvSpPr>
            <a:spLocks noGrp="1"/>
          </p:cNvSpPr>
          <p:nvPr>
            <p:ph type="sldNum" sz="quarter" idx="10"/>
          </p:nvPr>
        </p:nvSpPr>
        <p:spPr/>
        <p:txBody>
          <a:bodyPr/>
          <a:lstStyle/>
          <a:p>
            <a:fld id="{67CA34BA-F853-44BD-8DCB-114E62D373AD}" type="slidenum">
              <a:rPr lang="ru-RU" smtClean="0"/>
              <a:t>21</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Несколько</a:t>
            </a:r>
            <a:r>
              <a:rPr lang="ru-RU" baseline="0" dirty="0" smtClean="0"/>
              <a:t> примеров из жизни – не из </a:t>
            </a:r>
            <a:r>
              <a:rPr lang="ru-RU" baseline="0" dirty="0" err="1" smtClean="0"/>
              <a:t>корпсреды</a:t>
            </a:r>
            <a:r>
              <a:rPr lang="ru-RU" baseline="0" dirty="0" smtClean="0"/>
              <a:t>, но зато с цифрами. Как ИГРА может реально изменить поведение людей, развивая условие «Я хочу». Фольксваген реализовал отличный проект – </a:t>
            </a:r>
            <a:r>
              <a:rPr lang="en-US" baseline="0" dirty="0" err="1" smtClean="0"/>
              <a:t>Thefuntheory</a:t>
            </a:r>
            <a:r>
              <a:rPr lang="ru-RU" baseline="0" dirty="0" smtClean="0"/>
              <a:t>, в рамках которого все желающие могли предлагать идеи по оптимизации городской жизни с помощью геймификации. Идеи победителей были реализованы, сняты на камеру и проанализированы на предмет эффективности. </a:t>
            </a:r>
            <a:endParaRPr lang="ru-RU" dirty="0" smtClean="0"/>
          </a:p>
        </p:txBody>
      </p:sp>
      <p:sp>
        <p:nvSpPr>
          <p:cNvPr id="4" name="Номер слайда 3"/>
          <p:cNvSpPr>
            <a:spLocks noGrp="1"/>
          </p:cNvSpPr>
          <p:nvPr>
            <p:ph type="sldNum" sz="quarter" idx="10"/>
          </p:nvPr>
        </p:nvSpPr>
        <p:spPr/>
        <p:txBody>
          <a:bodyPr/>
          <a:lstStyle/>
          <a:p>
            <a:fld id="{67CA34BA-F853-44BD-8DCB-114E62D373AD}" type="slidenum">
              <a:rPr lang="ru-RU" smtClean="0"/>
              <a:t>22</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Несколько</a:t>
            </a:r>
            <a:r>
              <a:rPr lang="ru-RU" baseline="0" dirty="0" smtClean="0"/>
              <a:t> примеров из жизни – не из </a:t>
            </a:r>
            <a:r>
              <a:rPr lang="ru-RU" baseline="0" dirty="0" err="1" smtClean="0"/>
              <a:t>корпсреды</a:t>
            </a:r>
            <a:r>
              <a:rPr lang="ru-RU" baseline="0" dirty="0" smtClean="0"/>
              <a:t>, но зато с цифрами. Как ИГРА может реально изменить поведение людей, развивая условие «Я хочу». Фольксваген реализовал отличный проект – </a:t>
            </a:r>
            <a:r>
              <a:rPr lang="en-US" baseline="0" dirty="0" err="1" smtClean="0"/>
              <a:t>Thefuntheory</a:t>
            </a:r>
            <a:r>
              <a:rPr lang="ru-RU" baseline="0" dirty="0" smtClean="0"/>
              <a:t>, в рамках которого все желающие могли предлагать идеи по оптимизации городской жизни с помощью геймификации. Идеи победителей были реализованы, сняты на камеру и проанализированы на предмет эффективности. </a:t>
            </a:r>
            <a:endParaRPr lang="ru-RU" dirty="0" smtClean="0"/>
          </a:p>
        </p:txBody>
      </p:sp>
      <p:sp>
        <p:nvSpPr>
          <p:cNvPr id="4" name="Номер слайда 3"/>
          <p:cNvSpPr>
            <a:spLocks noGrp="1"/>
          </p:cNvSpPr>
          <p:nvPr>
            <p:ph type="sldNum" sz="quarter" idx="10"/>
          </p:nvPr>
        </p:nvSpPr>
        <p:spPr/>
        <p:txBody>
          <a:bodyPr/>
          <a:lstStyle/>
          <a:p>
            <a:fld id="{67CA34BA-F853-44BD-8DCB-114E62D373AD}" type="slidenum">
              <a:rPr lang="ru-RU" smtClean="0"/>
              <a:t>23</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Кейс</a:t>
            </a:r>
            <a:r>
              <a:rPr lang="ru-RU" baseline="0" dirty="0" smtClean="0"/>
              <a:t> про Калининскую АЭС. Формирование правильного поведения через формирование привычки</a:t>
            </a:r>
            <a:endParaRPr lang="ru-RU" dirty="0" smtClean="0"/>
          </a:p>
        </p:txBody>
      </p:sp>
      <p:sp>
        <p:nvSpPr>
          <p:cNvPr id="4" name="Номер слайда 3"/>
          <p:cNvSpPr>
            <a:spLocks noGrp="1"/>
          </p:cNvSpPr>
          <p:nvPr>
            <p:ph type="sldNum" sz="quarter" idx="10"/>
          </p:nvPr>
        </p:nvSpPr>
        <p:spPr/>
        <p:txBody>
          <a:bodyPr/>
          <a:lstStyle/>
          <a:p>
            <a:fld id="{67CA34BA-F853-44BD-8DCB-114E62D373AD}" type="slidenum">
              <a:rPr lang="ru-RU" smtClean="0"/>
              <a:t>24</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7CA34BA-F853-44BD-8DCB-114E62D373AD}" type="slidenum">
              <a:rPr lang="ru-RU" smtClean="0"/>
              <a:t>25</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7CA34BA-F853-44BD-8DCB-114E62D373AD}" type="slidenum">
              <a:rPr lang="ru-RU" smtClean="0"/>
              <a:t>26</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Что</a:t>
            </a:r>
            <a:r>
              <a:rPr lang="ru-RU" baseline="0" dirty="0" smtClean="0"/>
              <a:t> же нам со всем этим делать. Давайте вспомним сэра </a:t>
            </a:r>
            <a:r>
              <a:rPr lang="ru-RU" baseline="0" dirty="0" err="1" smtClean="0"/>
              <a:t>Маслоу</a:t>
            </a:r>
            <a:r>
              <a:rPr lang="ru-RU" baseline="0" dirty="0" smtClean="0"/>
              <a:t> и его пирамиду потребностей. Зарплата и трудовой договор – это то, что обеспечивает базовые потребности. А законы пирамиды гласят, что пока не удовлетворены базовые потребности, более высокого уровня потребности не мотивируют, но при этом потребность удовлетворенная мотивировать перестает и человек в своих чаяниях поднимается на ступень выше. </a:t>
            </a:r>
            <a:endParaRPr lang="ru-RU" dirty="0"/>
          </a:p>
        </p:txBody>
      </p:sp>
      <p:sp>
        <p:nvSpPr>
          <p:cNvPr id="4" name="Номер слайда 3"/>
          <p:cNvSpPr>
            <a:spLocks noGrp="1"/>
          </p:cNvSpPr>
          <p:nvPr>
            <p:ph type="sldNum" sz="quarter" idx="10"/>
          </p:nvPr>
        </p:nvSpPr>
        <p:spPr/>
        <p:txBody>
          <a:bodyPr/>
          <a:lstStyle/>
          <a:p>
            <a:fld id="{67CA34BA-F853-44BD-8DCB-114E62D373AD}" type="slidenum">
              <a:rPr lang="ru-RU" smtClean="0"/>
              <a:t>27</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7CA34BA-F853-44BD-8DCB-114E62D373AD}" type="slidenum">
              <a:rPr lang="ru-RU" smtClean="0"/>
              <a:t>28</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7CA34BA-F853-44BD-8DCB-114E62D373AD}" type="slidenum">
              <a:rPr lang="ru-RU" smtClean="0"/>
              <a:t>29</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7CA34BA-F853-44BD-8DCB-114E62D373AD}" type="slidenum">
              <a:rPr lang="ru-RU" smtClean="0"/>
              <a:t>30</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sz="1400" i="1" dirty="0" smtClean="0">
              <a:latin typeface="Georgia" pitchFamily="18" charset="0"/>
            </a:endParaRPr>
          </a:p>
        </p:txBody>
      </p:sp>
      <p:sp>
        <p:nvSpPr>
          <p:cNvPr id="4" name="Номер слайда 3"/>
          <p:cNvSpPr>
            <a:spLocks noGrp="1"/>
          </p:cNvSpPr>
          <p:nvPr>
            <p:ph type="sldNum" sz="quarter" idx="10"/>
          </p:nvPr>
        </p:nvSpPr>
        <p:spPr/>
        <p:txBody>
          <a:bodyPr/>
          <a:lstStyle/>
          <a:p>
            <a:fld id="{67CA34BA-F853-44BD-8DCB-114E62D373AD}" type="slidenum">
              <a:rPr lang="ru-RU" smtClean="0"/>
              <a:t>31</a:t>
            </a:fld>
            <a:endParaRPr lang="ru-RU"/>
          </a:p>
        </p:txBody>
      </p:sp>
    </p:spTree>
    <p:extLst>
      <p:ext uri="{BB962C8B-B14F-4D97-AF65-F5344CB8AC3E}">
        <p14:creationId xmlns:p14="http://schemas.microsoft.com/office/powerpoint/2010/main" val="31754407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sz="1400" i="1" dirty="0" smtClean="0">
              <a:latin typeface="Georgia" pitchFamily="18" charset="0"/>
            </a:endParaRPr>
          </a:p>
        </p:txBody>
      </p:sp>
      <p:sp>
        <p:nvSpPr>
          <p:cNvPr id="4" name="Номер слайда 3"/>
          <p:cNvSpPr>
            <a:spLocks noGrp="1"/>
          </p:cNvSpPr>
          <p:nvPr>
            <p:ph type="sldNum" sz="quarter" idx="10"/>
          </p:nvPr>
        </p:nvSpPr>
        <p:spPr/>
        <p:txBody>
          <a:bodyPr/>
          <a:lstStyle/>
          <a:p>
            <a:fld id="{67CA34BA-F853-44BD-8DCB-114E62D373AD}" type="slidenum">
              <a:rPr lang="ru-RU" smtClean="0"/>
              <a:t>32</a:t>
            </a:fld>
            <a:endParaRPr lang="ru-RU"/>
          </a:p>
        </p:txBody>
      </p:sp>
    </p:spTree>
    <p:extLst>
      <p:ext uri="{BB962C8B-B14F-4D97-AF65-F5344CB8AC3E}">
        <p14:creationId xmlns:p14="http://schemas.microsoft.com/office/powerpoint/2010/main" val="31754407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Зачем нужна обратная связь? Только ли</a:t>
            </a:r>
            <a:r>
              <a:rPr lang="ru-RU" baseline="0" dirty="0" smtClean="0"/>
              <a:t> для оценки? Нет, для… оптимизации ресурсов. Огромное количество времени люди тратя на рефлексию о том, правильно ли они поступают. А будучи обеспеченными своевременной обратной связью, они перестают тратить ресурсы на переживания и начинают тратить их на достижение целей.</a:t>
            </a:r>
            <a:endParaRPr lang="ru-RU" dirty="0" smtClean="0"/>
          </a:p>
        </p:txBody>
      </p:sp>
      <p:sp>
        <p:nvSpPr>
          <p:cNvPr id="4" name="Номер слайда 3"/>
          <p:cNvSpPr>
            <a:spLocks noGrp="1"/>
          </p:cNvSpPr>
          <p:nvPr>
            <p:ph type="sldNum" sz="quarter" idx="10"/>
          </p:nvPr>
        </p:nvSpPr>
        <p:spPr/>
        <p:txBody>
          <a:bodyPr/>
          <a:lstStyle/>
          <a:p>
            <a:fld id="{67CA34BA-F853-44BD-8DCB-114E62D373AD}" type="slidenum">
              <a:rPr lang="ru-RU" smtClean="0"/>
              <a:t>33</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sz="1400" i="1" dirty="0" smtClean="0">
              <a:latin typeface="Georgia" pitchFamily="18" charset="0"/>
            </a:endParaRPr>
          </a:p>
        </p:txBody>
      </p:sp>
      <p:sp>
        <p:nvSpPr>
          <p:cNvPr id="4" name="Номер слайда 3"/>
          <p:cNvSpPr>
            <a:spLocks noGrp="1"/>
          </p:cNvSpPr>
          <p:nvPr>
            <p:ph type="sldNum" sz="quarter" idx="10"/>
          </p:nvPr>
        </p:nvSpPr>
        <p:spPr/>
        <p:txBody>
          <a:bodyPr/>
          <a:lstStyle/>
          <a:p>
            <a:fld id="{67CA34BA-F853-44BD-8DCB-114E62D373AD}" type="slidenum">
              <a:rPr lang="ru-RU" smtClean="0"/>
              <a:t>34</a:t>
            </a:fld>
            <a:endParaRPr lang="ru-RU"/>
          </a:p>
        </p:txBody>
      </p:sp>
    </p:spTree>
    <p:extLst>
      <p:ext uri="{BB962C8B-B14F-4D97-AF65-F5344CB8AC3E}">
        <p14:creationId xmlns:p14="http://schemas.microsoft.com/office/powerpoint/2010/main" val="31754407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sz="1400" i="1" dirty="0" smtClean="0">
              <a:latin typeface="Georgia" pitchFamily="18" charset="0"/>
            </a:endParaRPr>
          </a:p>
        </p:txBody>
      </p:sp>
      <p:sp>
        <p:nvSpPr>
          <p:cNvPr id="4" name="Номер слайда 3"/>
          <p:cNvSpPr>
            <a:spLocks noGrp="1"/>
          </p:cNvSpPr>
          <p:nvPr>
            <p:ph type="sldNum" sz="quarter" idx="10"/>
          </p:nvPr>
        </p:nvSpPr>
        <p:spPr/>
        <p:txBody>
          <a:bodyPr/>
          <a:lstStyle/>
          <a:p>
            <a:fld id="{67CA34BA-F853-44BD-8DCB-114E62D373AD}" type="slidenum">
              <a:rPr lang="ru-RU" smtClean="0"/>
              <a:t>35</a:t>
            </a:fld>
            <a:endParaRPr lang="ru-RU"/>
          </a:p>
        </p:txBody>
      </p:sp>
    </p:spTree>
    <p:extLst>
      <p:ext uri="{BB962C8B-B14F-4D97-AF65-F5344CB8AC3E}">
        <p14:creationId xmlns:p14="http://schemas.microsoft.com/office/powerpoint/2010/main" val="31754407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7CA34BA-F853-44BD-8DCB-114E62D373AD}" type="slidenum">
              <a:rPr lang="ru-RU" smtClean="0"/>
              <a:t>36</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Несколько</a:t>
            </a:r>
            <a:r>
              <a:rPr lang="ru-RU" baseline="0" dirty="0" smtClean="0"/>
              <a:t> примеров из жизни – не из </a:t>
            </a:r>
            <a:r>
              <a:rPr lang="ru-RU" baseline="0" dirty="0" err="1" smtClean="0"/>
              <a:t>корпсреды</a:t>
            </a:r>
            <a:r>
              <a:rPr lang="ru-RU" baseline="0" dirty="0" smtClean="0"/>
              <a:t>, но зато с цифрами. Как ИГРА может реально изменить поведение людей, развивая условие «Я хочу». Фольксваген реализовал отличный проект – </a:t>
            </a:r>
            <a:r>
              <a:rPr lang="en-US" baseline="0" dirty="0" err="1" smtClean="0"/>
              <a:t>Thefuntheory</a:t>
            </a:r>
            <a:r>
              <a:rPr lang="ru-RU" baseline="0" dirty="0" smtClean="0"/>
              <a:t>, в рамках которого все желающие могли предлагать идеи по оптимизации городской жизни с помощью геймификации. Идеи победителей были реализованы, сняты на камеру и проанализированы на предмет эффективности. </a:t>
            </a:r>
            <a:endParaRPr lang="ru-RU" dirty="0" smtClean="0"/>
          </a:p>
        </p:txBody>
      </p:sp>
      <p:sp>
        <p:nvSpPr>
          <p:cNvPr id="4" name="Номер слайда 3"/>
          <p:cNvSpPr>
            <a:spLocks noGrp="1"/>
          </p:cNvSpPr>
          <p:nvPr>
            <p:ph type="sldNum" sz="quarter" idx="10"/>
          </p:nvPr>
        </p:nvSpPr>
        <p:spPr/>
        <p:txBody>
          <a:bodyPr/>
          <a:lstStyle/>
          <a:p>
            <a:fld id="{67CA34BA-F853-44BD-8DCB-114E62D373AD}" type="slidenum">
              <a:rPr lang="ru-RU" smtClean="0"/>
              <a:t>37</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mtClean="0"/>
              <a:t>Признание достижений</a:t>
            </a:r>
            <a:endParaRPr lang="ru-RU" dirty="0" smtClean="0"/>
          </a:p>
        </p:txBody>
      </p:sp>
      <p:sp>
        <p:nvSpPr>
          <p:cNvPr id="4" name="Номер слайда 3"/>
          <p:cNvSpPr>
            <a:spLocks noGrp="1"/>
          </p:cNvSpPr>
          <p:nvPr>
            <p:ph type="sldNum" sz="quarter" idx="10"/>
          </p:nvPr>
        </p:nvSpPr>
        <p:spPr/>
        <p:txBody>
          <a:bodyPr/>
          <a:lstStyle/>
          <a:p>
            <a:fld id="{67CA34BA-F853-44BD-8DCB-114E62D373AD}" type="slidenum">
              <a:rPr lang="ru-RU" smtClean="0"/>
              <a:t>38</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sz="1400" i="1" dirty="0" smtClean="0">
              <a:latin typeface="Georgia" pitchFamily="18" charset="0"/>
            </a:endParaRPr>
          </a:p>
        </p:txBody>
      </p:sp>
      <p:sp>
        <p:nvSpPr>
          <p:cNvPr id="4" name="Номер слайда 3"/>
          <p:cNvSpPr>
            <a:spLocks noGrp="1"/>
          </p:cNvSpPr>
          <p:nvPr>
            <p:ph type="sldNum" sz="quarter" idx="10"/>
          </p:nvPr>
        </p:nvSpPr>
        <p:spPr/>
        <p:txBody>
          <a:bodyPr/>
          <a:lstStyle/>
          <a:p>
            <a:fld id="{67CA34BA-F853-44BD-8DCB-114E62D373AD}" type="slidenum">
              <a:rPr lang="ru-RU" smtClean="0"/>
              <a:t>39</a:t>
            </a:fld>
            <a:endParaRPr lang="ru-RU"/>
          </a:p>
        </p:txBody>
      </p:sp>
    </p:spTree>
    <p:extLst>
      <p:ext uri="{BB962C8B-B14F-4D97-AF65-F5344CB8AC3E}">
        <p14:creationId xmlns:p14="http://schemas.microsoft.com/office/powerpoint/2010/main" val="31754407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7CA34BA-F853-44BD-8DCB-114E62D373AD}" type="slidenum">
              <a:rPr lang="ru-RU" smtClean="0"/>
              <a:t>40</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Несколько</a:t>
            </a:r>
            <a:r>
              <a:rPr lang="ru-RU" baseline="0" dirty="0" smtClean="0"/>
              <a:t> примеров из жизни – не из </a:t>
            </a:r>
            <a:r>
              <a:rPr lang="ru-RU" baseline="0" dirty="0" err="1" smtClean="0"/>
              <a:t>корпсреды</a:t>
            </a:r>
            <a:r>
              <a:rPr lang="ru-RU" baseline="0" dirty="0" smtClean="0"/>
              <a:t>, но зато с цифрами. Как ИГРА может реально изменить поведение людей, развивая условие «Я хочу». Фольксваген реализовал отличный проект – </a:t>
            </a:r>
            <a:r>
              <a:rPr lang="en-US" baseline="0" dirty="0" err="1" smtClean="0"/>
              <a:t>Thefuntheory</a:t>
            </a:r>
            <a:r>
              <a:rPr lang="ru-RU" baseline="0" dirty="0" smtClean="0"/>
              <a:t>, в рамках которого все желающие могли предлагать идеи по оптимизации городской жизни с помощью геймификации. Идеи победителей были реализованы, сняты на камеру и проанализированы на предмет эффективности. </a:t>
            </a:r>
            <a:endParaRPr lang="ru-RU" dirty="0" smtClean="0"/>
          </a:p>
        </p:txBody>
      </p:sp>
      <p:sp>
        <p:nvSpPr>
          <p:cNvPr id="4" name="Номер слайда 3"/>
          <p:cNvSpPr>
            <a:spLocks noGrp="1"/>
          </p:cNvSpPr>
          <p:nvPr>
            <p:ph type="sldNum" sz="quarter" idx="10"/>
          </p:nvPr>
        </p:nvSpPr>
        <p:spPr/>
        <p:txBody>
          <a:bodyPr/>
          <a:lstStyle/>
          <a:p>
            <a:fld id="{67CA34BA-F853-44BD-8DCB-114E62D373AD}" type="slidenum">
              <a:rPr lang="ru-RU" smtClean="0"/>
              <a:t>41</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sz="1400" i="1" dirty="0" smtClean="0">
              <a:latin typeface="Georgia" pitchFamily="18" charset="0"/>
            </a:endParaRPr>
          </a:p>
        </p:txBody>
      </p:sp>
      <p:sp>
        <p:nvSpPr>
          <p:cNvPr id="4" name="Номер слайда 3"/>
          <p:cNvSpPr>
            <a:spLocks noGrp="1"/>
          </p:cNvSpPr>
          <p:nvPr>
            <p:ph type="sldNum" sz="quarter" idx="10"/>
          </p:nvPr>
        </p:nvSpPr>
        <p:spPr/>
        <p:txBody>
          <a:bodyPr/>
          <a:lstStyle/>
          <a:p>
            <a:fld id="{67CA34BA-F853-44BD-8DCB-114E62D373AD}" type="slidenum">
              <a:rPr lang="ru-RU" smtClean="0"/>
              <a:t>42</a:t>
            </a:fld>
            <a:endParaRPr lang="ru-RU"/>
          </a:p>
        </p:txBody>
      </p:sp>
    </p:spTree>
    <p:extLst>
      <p:ext uri="{BB962C8B-B14F-4D97-AF65-F5344CB8AC3E}">
        <p14:creationId xmlns:p14="http://schemas.microsoft.com/office/powerpoint/2010/main" val="31754407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7CA34BA-F853-44BD-8DCB-114E62D373AD}" type="slidenum">
              <a:rPr lang="ru-RU" smtClean="0"/>
              <a:t>43</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t>Get</a:t>
            </a:r>
            <a:r>
              <a:rPr lang="en-US" baseline="0" dirty="0" smtClean="0"/>
              <a:t> taxi </a:t>
            </a:r>
            <a:r>
              <a:rPr lang="ru-RU" baseline="0" dirty="0" smtClean="0"/>
              <a:t>и их сертификаты для новых сотрудников</a:t>
            </a:r>
            <a:endParaRPr lang="ru-RU" dirty="0" smtClean="0"/>
          </a:p>
        </p:txBody>
      </p:sp>
      <p:sp>
        <p:nvSpPr>
          <p:cNvPr id="4" name="Номер слайда 3"/>
          <p:cNvSpPr>
            <a:spLocks noGrp="1"/>
          </p:cNvSpPr>
          <p:nvPr>
            <p:ph type="sldNum" sz="quarter" idx="10"/>
          </p:nvPr>
        </p:nvSpPr>
        <p:spPr/>
        <p:txBody>
          <a:bodyPr/>
          <a:lstStyle/>
          <a:p>
            <a:fld id="{67CA34BA-F853-44BD-8DCB-114E62D373AD}" type="slidenum">
              <a:rPr lang="ru-RU" smtClean="0"/>
              <a:t>44</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sz="1400" i="1" dirty="0" smtClean="0">
              <a:latin typeface="Georgia" pitchFamily="18" charset="0"/>
            </a:endParaRPr>
          </a:p>
        </p:txBody>
      </p:sp>
      <p:sp>
        <p:nvSpPr>
          <p:cNvPr id="4" name="Номер слайда 3"/>
          <p:cNvSpPr>
            <a:spLocks noGrp="1"/>
          </p:cNvSpPr>
          <p:nvPr>
            <p:ph type="sldNum" sz="quarter" idx="10"/>
          </p:nvPr>
        </p:nvSpPr>
        <p:spPr/>
        <p:txBody>
          <a:bodyPr/>
          <a:lstStyle/>
          <a:p>
            <a:fld id="{67CA34BA-F853-44BD-8DCB-114E62D373AD}" type="slidenum">
              <a:rPr lang="ru-RU" smtClean="0"/>
              <a:t>45</a:t>
            </a:fld>
            <a:endParaRPr lang="ru-RU"/>
          </a:p>
        </p:txBody>
      </p:sp>
    </p:spTree>
    <p:extLst>
      <p:ext uri="{BB962C8B-B14F-4D97-AF65-F5344CB8AC3E}">
        <p14:creationId xmlns:p14="http://schemas.microsoft.com/office/powerpoint/2010/main" val="317544076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Несколько</a:t>
            </a:r>
            <a:r>
              <a:rPr lang="ru-RU" baseline="0" dirty="0" smtClean="0"/>
              <a:t> примеров из жизни – не из </a:t>
            </a:r>
            <a:r>
              <a:rPr lang="ru-RU" baseline="0" dirty="0" err="1" smtClean="0"/>
              <a:t>корпсреды</a:t>
            </a:r>
            <a:r>
              <a:rPr lang="ru-RU" baseline="0" dirty="0" smtClean="0"/>
              <a:t>, но зато с цифрами. Как ИГРА может реально изменить поведение людей, развивая условие «Я хочу». Фольксваген реализовал отличный проект – </a:t>
            </a:r>
            <a:r>
              <a:rPr lang="en-US" baseline="0" dirty="0" err="1" smtClean="0"/>
              <a:t>Thefuntheory</a:t>
            </a:r>
            <a:r>
              <a:rPr lang="ru-RU" baseline="0" dirty="0" smtClean="0"/>
              <a:t>, в рамках которого все желающие могли предлагать идеи по оптимизации городской жизни с помощью геймификации. Идеи победителей были реализованы, сняты на камеру и проанализированы на предмет эффективности. </a:t>
            </a:r>
            <a:endParaRPr lang="ru-RU" dirty="0" smtClean="0"/>
          </a:p>
        </p:txBody>
      </p:sp>
      <p:sp>
        <p:nvSpPr>
          <p:cNvPr id="4" name="Номер слайда 3"/>
          <p:cNvSpPr>
            <a:spLocks noGrp="1"/>
          </p:cNvSpPr>
          <p:nvPr>
            <p:ph type="sldNum" sz="quarter" idx="10"/>
          </p:nvPr>
        </p:nvSpPr>
        <p:spPr/>
        <p:txBody>
          <a:bodyPr/>
          <a:lstStyle/>
          <a:p>
            <a:fld id="{67CA34BA-F853-44BD-8DCB-114E62D373AD}" type="slidenum">
              <a:rPr lang="ru-RU" smtClean="0"/>
              <a:t>46</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Сложные</a:t>
            </a:r>
            <a:r>
              <a:rPr lang="ru-RU" baseline="0" dirty="0" smtClean="0"/>
              <a:t> задачи, </a:t>
            </a:r>
            <a:r>
              <a:rPr lang="ru-RU" baseline="0" dirty="0" err="1" smtClean="0"/>
              <a:t>челленджи</a:t>
            </a:r>
            <a:r>
              <a:rPr lang="ru-RU" baseline="0" dirty="0" smtClean="0"/>
              <a:t> повышают притязания на успех</a:t>
            </a:r>
            <a:endParaRPr lang="ru-RU" dirty="0" smtClean="0"/>
          </a:p>
        </p:txBody>
      </p:sp>
      <p:sp>
        <p:nvSpPr>
          <p:cNvPr id="4" name="Номер слайда 3"/>
          <p:cNvSpPr>
            <a:spLocks noGrp="1"/>
          </p:cNvSpPr>
          <p:nvPr>
            <p:ph type="sldNum" sz="quarter" idx="10"/>
          </p:nvPr>
        </p:nvSpPr>
        <p:spPr/>
        <p:txBody>
          <a:bodyPr/>
          <a:lstStyle/>
          <a:p>
            <a:fld id="{67CA34BA-F853-44BD-8DCB-114E62D373AD}" type="slidenum">
              <a:rPr lang="ru-RU" smtClean="0"/>
              <a:t>47</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smtClean="0"/>
              <a:t>Get</a:t>
            </a:r>
            <a:r>
              <a:rPr lang="en-US" baseline="0" dirty="0" smtClean="0"/>
              <a:t> taxi </a:t>
            </a:r>
            <a:r>
              <a:rPr lang="ru-RU" baseline="0" dirty="0" smtClean="0"/>
              <a:t>и их сертификаты для новых сотрудников</a:t>
            </a:r>
            <a:endParaRPr lang="ru-RU" dirty="0" smtClean="0"/>
          </a:p>
        </p:txBody>
      </p:sp>
      <p:sp>
        <p:nvSpPr>
          <p:cNvPr id="4" name="Номер слайда 3"/>
          <p:cNvSpPr>
            <a:spLocks noGrp="1"/>
          </p:cNvSpPr>
          <p:nvPr>
            <p:ph type="sldNum" sz="quarter" idx="10"/>
          </p:nvPr>
        </p:nvSpPr>
        <p:spPr/>
        <p:txBody>
          <a:bodyPr/>
          <a:lstStyle/>
          <a:p>
            <a:fld id="{67CA34BA-F853-44BD-8DCB-114E62D373AD}" type="slidenum">
              <a:rPr lang="ru-RU" smtClean="0"/>
              <a:t>48</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Сэм </a:t>
            </a:r>
            <a:r>
              <a:rPr lang="ru-RU" dirty="0" err="1" smtClean="0"/>
              <a:t>Глаксберг</a:t>
            </a:r>
            <a:r>
              <a:rPr lang="ru-RU" dirty="0" smtClean="0"/>
              <a:t>, Принстонски</a:t>
            </a:r>
            <a:r>
              <a:rPr lang="ru-RU" baseline="0" dirty="0" smtClean="0"/>
              <a:t>й университет. Эксперимент со стимулами на основе загадки свечи.</a:t>
            </a:r>
            <a:endParaRPr lang="ru-RU" dirty="0"/>
          </a:p>
        </p:txBody>
      </p:sp>
      <p:sp>
        <p:nvSpPr>
          <p:cNvPr id="4" name="Номер слайда 3"/>
          <p:cNvSpPr>
            <a:spLocks noGrp="1"/>
          </p:cNvSpPr>
          <p:nvPr>
            <p:ph type="sldNum" sz="quarter" idx="10"/>
          </p:nvPr>
        </p:nvSpPr>
        <p:spPr/>
        <p:txBody>
          <a:bodyPr/>
          <a:lstStyle/>
          <a:p>
            <a:fld id="{67CA34BA-F853-44BD-8DCB-114E62D373AD}" type="slidenum">
              <a:rPr lang="ru-RU" smtClean="0"/>
              <a:t>49</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7CA34BA-F853-44BD-8DCB-114E62D373AD}" type="slidenum">
              <a:rPr lang="ru-RU" smtClean="0"/>
              <a:t>50</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7CA34BA-F853-44BD-8DCB-114E62D373AD}" type="slidenum">
              <a:rPr lang="ru-RU" smtClean="0"/>
              <a:t>51</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0" i="0" kern="1200" dirty="0" smtClean="0">
                <a:solidFill>
                  <a:schemeClr val="tx1"/>
                </a:solidFill>
                <a:effectLst/>
                <a:latin typeface="+mn-lt"/>
                <a:ea typeface="+mn-ea"/>
                <a:cs typeface="+mn-cs"/>
              </a:rPr>
              <a:t>Когда 33 шахтера оказались в ловушке в пещере в Чили в 2010 году, то, по оценкам экспертов, они, если повезет, могли быть спасены за четыре месяца. Спасатели же смогли поднять всех на поверхность за два месяца. Когда случилась авария на Аполлоне-13, программисты переписали некоторые программы в течение трех дней вместо обычных трех месяцев. </a:t>
            </a:r>
            <a:br>
              <a:rPr lang="ru-RU" sz="1200" b="0" i="0" kern="1200" dirty="0" smtClean="0">
                <a:solidFill>
                  <a:schemeClr val="tx1"/>
                </a:solidFill>
                <a:effectLst/>
                <a:latin typeface="+mn-lt"/>
                <a:ea typeface="+mn-ea"/>
                <a:cs typeface="+mn-cs"/>
              </a:rPr>
            </a:br>
            <a:endParaRPr lang="ru-RU" sz="1200" b="0" i="0" kern="1200" dirty="0" smtClean="0">
              <a:solidFill>
                <a:schemeClr val="tx1"/>
              </a:solidFill>
              <a:effectLst/>
              <a:latin typeface="+mn-lt"/>
              <a:ea typeface="+mn-ea"/>
              <a:cs typeface="+mn-cs"/>
            </a:endParaRPr>
          </a:p>
          <a:p>
            <a:r>
              <a:rPr lang="ru-RU" sz="1200" b="0" i="0" kern="1200" dirty="0" smtClean="0">
                <a:solidFill>
                  <a:schemeClr val="tx1"/>
                </a:solidFill>
                <a:effectLst/>
                <a:latin typeface="+mn-lt"/>
                <a:ea typeface="+mn-ea"/>
                <a:cs typeface="+mn-cs"/>
              </a:rPr>
              <a:t>Во всех этих чрезвычайных ситуациях есть некоторые общие элементы, которые позволяют достичь выдающейся производительности: </a:t>
            </a:r>
            <a:br>
              <a:rPr lang="ru-RU" sz="1200" b="0" i="0" kern="1200" dirty="0" smtClean="0">
                <a:solidFill>
                  <a:schemeClr val="tx1"/>
                </a:solidFill>
                <a:effectLst/>
                <a:latin typeface="+mn-lt"/>
                <a:ea typeface="+mn-ea"/>
                <a:cs typeface="+mn-cs"/>
              </a:rPr>
            </a:br>
            <a:r>
              <a:rPr lang="ru-RU" sz="1200" b="0" i="0" kern="1200" dirty="0" smtClean="0">
                <a:solidFill>
                  <a:schemeClr val="tx1"/>
                </a:solidFill>
                <a:effectLst/>
                <a:latin typeface="+mn-lt"/>
                <a:ea typeface="+mn-ea"/>
                <a:cs typeface="+mn-cs"/>
              </a:rPr>
              <a:t>• </a:t>
            </a:r>
            <a:r>
              <a:rPr lang="ru-RU" sz="1200" b="0" i="0" kern="1200" dirty="0" err="1" smtClean="0">
                <a:solidFill>
                  <a:schemeClr val="tx1"/>
                </a:solidFill>
                <a:effectLst/>
                <a:latin typeface="+mn-lt"/>
                <a:ea typeface="+mn-ea"/>
                <a:cs typeface="+mn-cs"/>
              </a:rPr>
              <a:t>Узкосфокусированная</a:t>
            </a:r>
            <a:r>
              <a:rPr lang="ru-RU" sz="1200" b="0" i="0" kern="1200" dirty="0" smtClean="0">
                <a:solidFill>
                  <a:schemeClr val="tx1"/>
                </a:solidFill>
                <a:effectLst/>
                <a:latin typeface="+mn-lt"/>
                <a:ea typeface="+mn-ea"/>
                <a:cs typeface="+mn-cs"/>
              </a:rPr>
              <a:t> неотложная цель </a:t>
            </a:r>
            <a:br>
              <a:rPr lang="ru-RU" sz="1200" b="0" i="0" kern="1200" dirty="0" smtClean="0">
                <a:solidFill>
                  <a:schemeClr val="tx1"/>
                </a:solidFill>
                <a:effectLst/>
                <a:latin typeface="+mn-lt"/>
                <a:ea typeface="+mn-ea"/>
                <a:cs typeface="+mn-cs"/>
              </a:rPr>
            </a:br>
            <a:r>
              <a:rPr lang="ru-RU" sz="1200" b="0" i="0" kern="1200" dirty="0" smtClean="0">
                <a:solidFill>
                  <a:schemeClr val="tx1"/>
                </a:solidFill>
                <a:effectLst/>
                <a:latin typeface="+mn-lt"/>
                <a:ea typeface="+mn-ea"/>
                <a:cs typeface="+mn-cs"/>
              </a:rPr>
              <a:t>• Очень сжатые сроки </a:t>
            </a:r>
            <a:br>
              <a:rPr lang="ru-RU" sz="1200" b="0" i="0" kern="1200" dirty="0" smtClean="0">
                <a:solidFill>
                  <a:schemeClr val="tx1"/>
                </a:solidFill>
                <a:effectLst/>
                <a:latin typeface="+mn-lt"/>
                <a:ea typeface="+mn-ea"/>
                <a:cs typeface="+mn-cs"/>
              </a:rPr>
            </a:br>
            <a:r>
              <a:rPr lang="ru-RU" sz="1200" b="0" i="0" kern="1200" dirty="0" smtClean="0">
                <a:solidFill>
                  <a:schemeClr val="tx1"/>
                </a:solidFill>
                <a:effectLst/>
                <a:latin typeface="+mn-lt"/>
                <a:ea typeface="+mn-ea"/>
                <a:cs typeface="+mn-cs"/>
              </a:rPr>
              <a:t>• Автономная команда, которой позволено экспериментировать </a:t>
            </a:r>
            <a:br>
              <a:rPr lang="ru-RU" sz="1200" b="0" i="0" kern="1200" dirty="0" smtClean="0">
                <a:solidFill>
                  <a:schemeClr val="tx1"/>
                </a:solidFill>
                <a:effectLst/>
                <a:latin typeface="+mn-lt"/>
                <a:ea typeface="+mn-ea"/>
                <a:cs typeface="+mn-cs"/>
              </a:rPr>
            </a:br>
            <a:r>
              <a:rPr lang="ru-RU" sz="1200" b="0" i="0" kern="1200" dirty="0" smtClean="0">
                <a:solidFill>
                  <a:schemeClr val="tx1"/>
                </a:solidFill>
                <a:effectLst/>
                <a:latin typeface="+mn-lt"/>
                <a:ea typeface="+mn-ea"/>
                <a:cs typeface="+mn-cs"/>
              </a:rPr>
              <a:t>• Результат, который замечают и отмечают </a:t>
            </a:r>
            <a:br>
              <a:rPr lang="ru-RU" sz="1200" b="0" i="0" kern="1200" dirty="0" smtClean="0">
                <a:solidFill>
                  <a:schemeClr val="tx1"/>
                </a:solidFill>
                <a:effectLst/>
                <a:latin typeface="+mn-lt"/>
                <a:ea typeface="+mn-ea"/>
                <a:cs typeface="+mn-cs"/>
              </a:rPr>
            </a:br>
            <a:endParaRPr lang="ru-RU" sz="1200" b="0" i="0" kern="1200" dirty="0" smtClean="0">
              <a:solidFill>
                <a:schemeClr val="tx1"/>
              </a:solidFill>
              <a:effectLst/>
              <a:latin typeface="+mn-lt"/>
              <a:ea typeface="+mn-ea"/>
              <a:cs typeface="+mn-cs"/>
            </a:endParaRPr>
          </a:p>
          <a:p>
            <a:r>
              <a:rPr lang="ru-RU" sz="1200" b="0" i="0" kern="1200" dirty="0" smtClean="0">
                <a:solidFill>
                  <a:schemeClr val="tx1"/>
                </a:solidFill>
                <a:effectLst/>
                <a:latin typeface="+mn-lt"/>
                <a:ea typeface="+mn-ea"/>
                <a:cs typeface="+mn-cs"/>
              </a:rPr>
              <a:t>Наш опыт показывает, что спроектировав подход к работе с характеристиками, приближенными к игре, возможно оживить любую работу и стимулировать высокопроизводительное поведение, которое обычно бывает спровоцировано кризисом. </a:t>
            </a:r>
            <a:br>
              <a:rPr lang="ru-RU" sz="1200" b="0" i="0" kern="1200" dirty="0" smtClean="0">
                <a:solidFill>
                  <a:schemeClr val="tx1"/>
                </a:solidFill>
                <a:effectLst/>
                <a:latin typeface="+mn-lt"/>
                <a:ea typeface="+mn-ea"/>
                <a:cs typeface="+mn-cs"/>
              </a:rPr>
            </a:br>
            <a:endParaRPr lang="ru-RU" sz="1200" b="0" i="0" kern="1200" dirty="0" smtClean="0">
              <a:solidFill>
                <a:schemeClr val="tx1"/>
              </a:solidFill>
              <a:effectLst/>
              <a:latin typeface="+mn-lt"/>
              <a:ea typeface="+mn-ea"/>
              <a:cs typeface="+mn-cs"/>
            </a:endParaRPr>
          </a:p>
          <a:p>
            <a:r>
              <a:rPr lang="ru-RU" sz="1200" b="1" i="0" kern="1200" dirty="0" smtClean="0">
                <a:solidFill>
                  <a:schemeClr val="tx1"/>
                </a:solidFill>
                <a:effectLst/>
                <a:latin typeface="+mn-lt"/>
                <a:ea typeface="+mn-ea"/>
                <a:cs typeface="+mn-cs"/>
              </a:rPr>
              <a:t>Добавьте перца в корпоративную культуру</a:t>
            </a:r>
            <a:r>
              <a:rPr lang="ru-RU" sz="1200" b="0" i="0" kern="1200" dirty="0" smtClean="0">
                <a:solidFill>
                  <a:schemeClr val="tx1"/>
                </a:solidFill>
                <a:effectLst/>
                <a:latin typeface="+mn-lt"/>
                <a:ea typeface="+mn-ea"/>
                <a:cs typeface="+mn-cs"/>
              </a:rPr>
              <a:t> </a:t>
            </a:r>
            <a:br>
              <a:rPr lang="ru-RU" sz="1200" b="0" i="0" kern="1200" dirty="0" smtClean="0">
                <a:solidFill>
                  <a:schemeClr val="tx1"/>
                </a:solidFill>
                <a:effectLst/>
                <a:latin typeface="+mn-lt"/>
                <a:ea typeface="+mn-ea"/>
                <a:cs typeface="+mn-cs"/>
              </a:rPr>
            </a:br>
            <a:endParaRPr lang="ru-RU" sz="1200" b="0" i="0" kern="1200" dirty="0" smtClean="0">
              <a:solidFill>
                <a:schemeClr val="tx1"/>
              </a:solidFill>
              <a:effectLst/>
              <a:latin typeface="+mn-lt"/>
              <a:ea typeface="+mn-ea"/>
              <a:cs typeface="+mn-cs"/>
            </a:endParaRPr>
          </a:p>
          <a:p>
            <a:r>
              <a:rPr lang="ru-RU" sz="1200" b="0" i="0" kern="1200" dirty="0" smtClean="0">
                <a:solidFill>
                  <a:schemeClr val="tx1"/>
                </a:solidFill>
                <a:effectLst/>
                <a:latin typeface="+mn-lt"/>
                <a:ea typeface="+mn-ea"/>
                <a:cs typeface="+mn-cs"/>
              </a:rPr>
              <a:t>Практически для любой работы можно сделать следующее: независимо от того, насколько долгосрочна конечная цель, можно разделить ее на несколько промежуточных целей, которые могут быть реализованы в короткий срок - 10 или 15 недель, а не 6 месяцев или год. Для каждой промежуточной цели команда должна сформировать план и реализовать его. Усилия по достижению цели должны быть увлекательны и предполагать возможность творчества на этом пути. Следует поощрять эксперименты. При завершении задачи успех должен отмечаться. </a:t>
            </a:r>
            <a:br>
              <a:rPr lang="ru-RU" sz="1200" b="0" i="0" kern="1200" dirty="0" smtClean="0">
                <a:solidFill>
                  <a:schemeClr val="tx1"/>
                </a:solidFill>
                <a:effectLst/>
                <a:latin typeface="+mn-lt"/>
                <a:ea typeface="+mn-ea"/>
                <a:cs typeface="+mn-cs"/>
              </a:rPr>
            </a:br>
            <a:endParaRPr lang="ru-RU" sz="1200" b="0" i="0" kern="1200" dirty="0" smtClean="0">
              <a:solidFill>
                <a:schemeClr val="tx1"/>
              </a:solidFill>
              <a:effectLst/>
              <a:latin typeface="+mn-lt"/>
              <a:ea typeface="+mn-ea"/>
              <a:cs typeface="+mn-cs"/>
            </a:endParaRPr>
          </a:p>
          <a:p>
            <a:r>
              <a:rPr lang="ru-RU" sz="1200" b="0" i="0" kern="1200" dirty="0" smtClean="0">
                <a:solidFill>
                  <a:schemeClr val="tx1"/>
                </a:solidFill>
                <a:effectLst/>
                <a:latin typeface="+mn-lt"/>
                <a:ea typeface="+mn-ea"/>
                <a:cs typeface="+mn-cs"/>
              </a:rPr>
              <a:t>Компания </a:t>
            </a:r>
            <a:r>
              <a:rPr lang="ru-RU" sz="1200" b="0" i="0" kern="1200" dirty="0" err="1" smtClean="0">
                <a:solidFill>
                  <a:schemeClr val="tx1"/>
                </a:solidFill>
                <a:effectLst/>
                <a:latin typeface="+mn-lt"/>
                <a:ea typeface="+mn-ea"/>
                <a:cs typeface="+mn-cs"/>
              </a:rPr>
              <a:t>Georgia</a:t>
            </a:r>
            <a:r>
              <a:rPr lang="ru-RU" sz="1200" b="0" i="0" kern="1200" dirty="0" smtClean="0">
                <a:solidFill>
                  <a:schemeClr val="tx1"/>
                </a:solidFill>
                <a:effectLst/>
                <a:latin typeface="+mn-lt"/>
                <a:ea typeface="+mn-ea"/>
                <a:cs typeface="+mn-cs"/>
              </a:rPr>
              <a:t> </a:t>
            </a:r>
            <a:r>
              <a:rPr lang="ru-RU" sz="1200" b="0" i="0" kern="1200" dirty="0" err="1" smtClean="0">
                <a:solidFill>
                  <a:schemeClr val="tx1"/>
                </a:solidFill>
                <a:effectLst/>
                <a:latin typeface="+mn-lt"/>
                <a:ea typeface="+mn-ea"/>
                <a:cs typeface="+mn-cs"/>
              </a:rPr>
              <a:t>Pacific</a:t>
            </a:r>
            <a:r>
              <a:rPr lang="ru-RU" sz="1200" b="0" i="0" kern="1200" dirty="0" smtClean="0">
                <a:solidFill>
                  <a:schemeClr val="tx1"/>
                </a:solidFill>
                <a:effectLst/>
                <a:latin typeface="+mn-lt"/>
                <a:ea typeface="+mn-ea"/>
                <a:cs typeface="+mn-cs"/>
              </a:rPr>
              <a:t> провела ряд экспериментов, чтобы узнать, как улучшить производительность целлюлозно-бумажного комбината. Например, операторы на одном комбинате решили проверить возможность изменения процессов: обычно каждый оператор, при необходимости, должен сам заменить большие ролики на бумагоделательной машине, за которую он отвечает. Это довольно тяжелая работа, занимающая много времени. Операторы были уверены, что работу можно ускорить, если позвать на помощь других операторов. Поскольку оператор на соседней машине может быть занят, то должна быть гибкая система, кого можно позвать помочь. Операторы доказали, что могут справиться с такого рода инициативой. После нескольких успешных изменений, были запущены десятки, а затем сотни таких проектов. В результате получилось масштабное улучшение процесса производства, позволившее компании сэкономить сотни миллионов долларов. </a:t>
            </a:r>
            <a:br>
              <a:rPr lang="ru-RU" sz="1200" b="0" i="0" kern="1200" dirty="0" smtClean="0">
                <a:solidFill>
                  <a:schemeClr val="tx1"/>
                </a:solidFill>
                <a:effectLst/>
                <a:latin typeface="+mn-lt"/>
                <a:ea typeface="+mn-ea"/>
                <a:cs typeface="+mn-cs"/>
              </a:rPr>
            </a:br>
            <a:endParaRPr lang="ru-RU" sz="1200" b="0" i="0" kern="1200" dirty="0" smtClean="0">
              <a:solidFill>
                <a:schemeClr val="tx1"/>
              </a:solidFill>
              <a:effectLst/>
              <a:latin typeface="+mn-lt"/>
              <a:ea typeface="+mn-ea"/>
              <a:cs typeface="+mn-cs"/>
            </a:endParaRPr>
          </a:p>
          <a:p>
            <a:r>
              <a:rPr lang="ru-RU" sz="1200" b="0" i="0" kern="1200" dirty="0" smtClean="0">
                <a:solidFill>
                  <a:schemeClr val="tx1"/>
                </a:solidFill>
                <a:effectLst/>
                <a:latin typeface="+mn-lt"/>
                <a:ea typeface="+mn-ea"/>
                <a:cs typeface="+mn-cs"/>
              </a:rPr>
              <a:t>Таким же образом перед установкой большой новой системы команда сотрудников может провести его тестирование. В VIA </a:t>
            </a:r>
            <a:r>
              <a:rPr lang="ru-RU" sz="1200" b="0" i="0" kern="1200" dirty="0" err="1" smtClean="0">
                <a:solidFill>
                  <a:schemeClr val="tx1"/>
                </a:solidFill>
                <a:effectLst/>
                <a:latin typeface="+mn-lt"/>
                <a:ea typeface="+mn-ea"/>
                <a:cs typeface="+mn-cs"/>
              </a:rPr>
              <a:t>Rail</a:t>
            </a:r>
            <a:r>
              <a:rPr lang="ru-RU" sz="1200" b="0" i="0" kern="1200" dirty="0" smtClean="0">
                <a:solidFill>
                  <a:schemeClr val="tx1"/>
                </a:solidFill>
                <a:effectLst/>
                <a:latin typeface="+mn-lt"/>
                <a:ea typeface="+mn-ea"/>
                <a:cs typeface="+mn-cs"/>
              </a:rPr>
              <a:t>, системе пассажирских железнодорожных перевозок в Канаде, разработка новой системы контроля запасов провизии шла очень медленно. Хотя система была установлена лишь частично, руководитель попросил своих сотрудников не ждать окончания, а использовать уже имеющиеся данные и приблизительно оценить уровень запасов еды. Это позволило в течение нескольких недель значительно снизить остатки продовольственных запасов. Команда смогла не только добиться результата, но и обнаружила ряд возможностей усилить эффективность устанавливаемой системы. </a:t>
            </a:r>
            <a:br>
              <a:rPr lang="ru-RU" sz="1200" b="0" i="0" kern="1200" dirty="0" smtClean="0">
                <a:solidFill>
                  <a:schemeClr val="tx1"/>
                </a:solidFill>
                <a:effectLst/>
                <a:latin typeface="+mn-lt"/>
                <a:ea typeface="+mn-ea"/>
                <a:cs typeface="+mn-cs"/>
              </a:rPr>
            </a:br>
            <a:endParaRPr lang="ru-RU" sz="1200" b="0" i="0" kern="1200" dirty="0" smtClean="0">
              <a:solidFill>
                <a:schemeClr val="tx1"/>
              </a:solidFill>
              <a:effectLst/>
              <a:latin typeface="+mn-lt"/>
              <a:ea typeface="+mn-ea"/>
              <a:cs typeface="+mn-cs"/>
            </a:endParaRPr>
          </a:p>
          <a:p>
            <a:r>
              <a:rPr lang="ru-RU" sz="1200" b="0" i="0" kern="1200" dirty="0" smtClean="0">
                <a:solidFill>
                  <a:schemeClr val="tx1"/>
                </a:solidFill>
                <a:effectLst/>
                <a:latin typeface="+mn-lt"/>
                <a:ea typeface="+mn-ea"/>
                <a:cs typeface="+mn-cs"/>
              </a:rPr>
              <a:t>В компании </a:t>
            </a:r>
            <a:r>
              <a:rPr lang="ru-RU" sz="1200" b="0" i="0" kern="1200" dirty="0" err="1" smtClean="0">
                <a:solidFill>
                  <a:schemeClr val="tx1"/>
                </a:solidFill>
                <a:effectLst/>
                <a:latin typeface="+mn-lt"/>
                <a:ea typeface="+mn-ea"/>
                <a:cs typeface="+mn-cs"/>
              </a:rPr>
              <a:t>Avery</a:t>
            </a:r>
            <a:r>
              <a:rPr lang="ru-RU" sz="1200" b="0" i="0" kern="1200" dirty="0" smtClean="0">
                <a:solidFill>
                  <a:schemeClr val="tx1"/>
                </a:solidFill>
                <a:effectLst/>
                <a:latin typeface="+mn-lt"/>
                <a:ea typeface="+mn-ea"/>
                <a:cs typeface="+mn-cs"/>
              </a:rPr>
              <a:t> </a:t>
            </a:r>
            <a:r>
              <a:rPr lang="ru-RU" sz="1200" b="0" i="0" kern="1200" dirty="0" err="1" smtClean="0">
                <a:solidFill>
                  <a:schemeClr val="tx1"/>
                </a:solidFill>
                <a:effectLst/>
                <a:latin typeface="+mn-lt"/>
                <a:ea typeface="+mn-ea"/>
                <a:cs typeface="+mn-cs"/>
              </a:rPr>
              <a:t>Dennison</a:t>
            </a:r>
            <a:r>
              <a:rPr lang="ru-RU" sz="1200" b="0" i="0" kern="1200" dirty="0" smtClean="0">
                <a:solidFill>
                  <a:schemeClr val="tx1"/>
                </a:solidFill>
                <a:effectLst/>
                <a:latin typeface="+mn-lt"/>
                <a:ea typeface="+mn-ea"/>
                <a:cs typeface="+mn-cs"/>
              </a:rPr>
              <a:t> использовали аналогичный подход, чтобы ускорить рост производства. Несколько подразделений выбрали себе проекты по созданию новых продуктов, воплощение которых тянулось уже много лет. Целью каждой команды было довести проект до начала продаж или представить в течение 100 дней разработанное предложение по каждому из этих долгосрочных проектов. Каждый из 13 таких экспериментов принес ощутимые результаты. А члены команды были горды и полны энтузиазма по поводу своих достижений. </a:t>
            </a:r>
            <a:br>
              <a:rPr lang="ru-RU" sz="1200" b="0" i="0" kern="1200" dirty="0" smtClean="0">
                <a:solidFill>
                  <a:schemeClr val="tx1"/>
                </a:solidFill>
                <a:effectLst/>
                <a:latin typeface="+mn-lt"/>
                <a:ea typeface="+mn-ea"/>
                <a:cs typeface="+mn-cs"/>
              </a:rPr>
            </a:br>
            <a:endParaRPr lang="ru-RU" sz="1200" b="0" i="0" kern="1200" dirty="0" smtClean="0">
              <a:solidFill>
                <a:schemeClr val="tx1"/>
              </a:solidFill>
              <a:effectLst/>
              <a:latin typeface="+mn-lt"/>
              <a:ea typeface="+mn-ea"/>
              <a:cs typeface="+mn-cs"/>
            </a:endParaRPr>
          </a:p>
          <a:p>
            <a:r>
              <a:rPr lang="ru-RU" sz="1200" b="0" i="0" kern="1200" dirty="0" smtClean="0">
                <a:solidFill>
                  <a:schemeClr val="tx1"/>
                </a:solidFill>
                <a:effectLst/>
                <a:latin typeface="+mn-lt"/>
                <a:ea typeface="+mn-ea"/>
                <a:cs typeface="+mn-cs"/>
              </a:rPr>
              <a:t>Другие подобные 100-дневные проекты были направлены на улучшение работы завода по переработке железной руды, сокращение времени цикла от заказа до оплаты в производственной компании, а также сокращение времени и трудозатрат на оценку затрат на налоговые платежи. В компаниях, где проводились такие «игры», не участвующие сотрудники часто просили, чтобы их включили в группу эксперимента. </a:t>
            </a:r>
            <a:br>
              <a:rPr lang="ru-RU" sz="1200" b="0" i="0" kern="1200" dirty="0" smtClean="0">
                <a:solidFill>
                  <a:schemeClr val="tx1"/>
                </a:solidFill>
                <a:effectLst/>
                <a:latin typeface="+mn-lt"/>
                <a:ea typeface="+mn-ea"/>
                <a:cs typeface="+mn-cs"/>
              </a:rPr>
            </a:br>
            <a:endParaRPr lang="ru-RU" sz="1200" b="0" i="0" kern="1200" dirty="0" smtClean="0">
              <a:solidFill>
                <a:schemeClr val="tx1"/>
              </a:solidFill>
              <a:effectLst/>
              <a:latin typeface="+mn-lt"/>
              <a:ea typeface="+mn-ea"/>
              <a:cs typeface="+mn-cs"/>
            </a:endParaRPr>
          </a:p>
          <a:p>
            <a:r>
              <a:rPr lang="ru-RU" sz="1200" b="0" i="0" kern="1200" dirty="0" smtClean="0">
                <a:solidFill>
                  <a:schemeClr val="tx1"/>
                </a:solidFill>
                <a:effectLst/>
                <a:latin typeface="+mn-lt"/>
                <a:ea typeface="+mn-ea"/>
                <a:cs typeface="+mn-cs"/>
              </a:rPr>
              <a:t>Головокружительная работа высоких достижений не является монополией космонавтов, предпринимателей, актеров кино и защитников НФЛ. Почти любая обычная работа может быть реструктурирована так, чтобы включить элементы игры.</a:t>
            </a:r>
          </a:p>
          <a:p>
            <a:endParaRPr lang="ru-RU" dirty="0"/>
          </a:p>
        </p:txBody>
      </p:sp>
      <p:sp>
        <p:nvSpPr>
          <p:cNvPr id="4" name="Номер слайда 3"/>
          <p:cNvSpPr>
            <a:spLocks noGrp="1"/>
          </p:cNvSpPr>
          <p:nvPr>
            <p:ph type="sldNum" sz="quarter" idx="10"/>
          </p:nvPr>
        </p:nvSpPr>
        <p:spPr/>
        <p:txBody>
          <a:bodyPr/>
          <a:lstStyle/>
          <a:p>
            <a:fld id="{67CA34BA-F853-44BD-8DCB-114E62D373AD}" type="slidenum">
              <a:rPr lang="ru-RU" smtClean="0"/>
              <a:t>52</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sz="1400" i="1" dirty="0" smtClean="0">
              <a:latin typeface="Georgia" pitchFamily="18" charset="0"/>
            </a:endParaRPr>
          </a:p>
        </p:txBody>
      </p:sp>
      <p:sp>
        <p:nvSpPr>
          <p:cNvPr id="4" name="Номер слайда 3"/>
          <p:cNvSpPr>
            <a:spLocks noGrp="1"/>
          </p:cNvSpPr>
          <p:nvPr>
            <p:ph type="sldNum" sz="quarter" idx="10"/>
          </p:nvPr>
        </p:nvSpPr>
        <p:spPr/>
        <p:txBody>
          <a:bodyPr/>
          <a:lstStyle/>
          <a:p>
            <a:fld id="{67CA34BA-F853-44BD-8DCB-114E62D373AD}" type="slidenum">
              <a:rPr lang="ru-RU" smtClean="0"/>
              <a:t>53</a:t>
            </a:fld>
            <a:endParaRPr lang="ru-RU"/>
          </a:p>
        </p:txBody>
      </p:sp>
    </p:spTree>
    <p:extLst>
      <p:ext uri="{BB962C8B-B14F-4D97-AF65-F5344CB8AC3E}">
        <p14:creationId xmlns:p14="http://schemas.microsoft.com/office/powerpoint/2010/main" val="317544076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7CA34BA-F853-44BD-8DCB-114E62D373AD}" type="slidenum">
              <a:rPr lang="ru-RU" smtClean="0"/>
              <a:t>54</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Несколько</a:t>
            </a:r>
            <a:r>
              <a:rPr lang="ru-RU" baseline="0" dirty="0" smtClean="0"/>
              <a:t> примеров из жизни – не из </a:t>
            </a:r>
            <a:r>
              <a:rPr lang="ru-RU" baseline="0" dirty="0" err="1" smtClean="0"/>
              <a:t>корпсреды</a:t>
            </a:r>
            <a:r>
              <a:rPr lang="ru-RU" baseline="0" dirty="0" smtClean="0"/>
              <a:t>, но зато с цифрами. Как ИГРА может реально изменить поведение людей, развивая условие «Я хочу». Фольксваген реализовал отличный проект – </a:t>
            </a:r>
            <a:r>
              <a:rPr lang="en-US" baseline="0" dirty="0" err="1" smtClean="0"/>
              <a:t>Thefuntheory</a:t>
            </a:r>
            <a:r>
              <a:rPr lang="ru-RU" baseline="0" dirty="0" smtClean="0"/>
              <a:t>, в рамках которого все желающие могли предлагать идеи по оптимизации городской жизни с помощью геймификации. Идеи победителей были реализованы, сняты на камеру и проанализированы на предмет эффективности. </a:t>
            </a:r>
            <a:endParaRPr lang="ru-RU" dirty="0" smtClean="0"/>
          </a:p>
        </p:txBody>
      </p:sp>
      <p:sp>
        <p:nvSpPr>
          <p:cNvPr id="4" name="Номер слайда 3"/>
          <p:cNvSpPr>
            <a:spLocks noGrp="1"/>
          </p:cNvSpPr>
          <p:nvPr>
            <p:ph type="sldNum" sz="quarter" idx="10"/>
          </p:nvPr>
        </p:nvSpPr>
        <p:spPr/>
        <p:txBody>
          <a:bodyPr/>
          <a:lstStyle/>
          <a:p>
            <a:fld id="{67CA34BA-F853-44BD-8DCB-114E62D373AD}" type="slidenum">
              <a:rPr lang="ru-RU" smtClean="0"/>
              <a:t>55</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Сложные</a:t>
            </a:r>
            <a:r>
              <a:rPr lang="ru-RU" baseline="0" dirty="0" smtClean="0"/>
              <a:t> задачи, </a:t>
            </a:r>
            <a:r>
              <a:rPr lang="ru-RU" baseline="0" dirty="0" err="1" smtClean="0"/>
              <a:t>челленджи</a:t>
            </a:r>
            <a:r>
              <a:rPr lang="ru-RU" baseline="0" dirty="0" smtClean="0"/>
              <a:t> повышают притязания на успех</a:t>
            </a:r>
            <a:endParaRPr lang="ru-RU" dirty="0" smtClean="0"/>
          </a:p>
        </p:txBody>
      </p:sp>
      <p:sp>
        <p:nvSpPr>
          <p:cNvPr id="4" name="Номер слайда 3"/>
          <p:cNvSpPr>
            <a:spLocks noGrp="1"/>
          </p:cNvSpPr>
          <p:nvPr>
            <p:ph type="sldNum" sz="quarter" idx="10"/>
          </p:nvPr>
        </p:nvSpPr>
        <p:spPr/>
        <p:txBody>
          <a:bodyPr/>
          <a:lstStyle/>
          <a:p>
            <a:fld id="{67CA34BA-F853-44BD-8DCB-114E62D373AD}" type="slidenum">
              <a:rPr lang="ru-RU" smtClean="0"/>
              <a:t>56</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smtClean="0"/>
          </a:p>
        </p:txBody>
      </p:sp>
      <p:sp>
        <p:nvSpPr>
          <p:cNvPr id="4" name="Номер слайда 3"/>
          <p:cNvSpPr>
            <a:spLocks noGrp="1"/>
          </p:cNvSpPr>
          <p:nvPr>
            <p:ph type="sldNum" sz="quarter" idx="10"/>
          </p:nvPr>
        </p:nvSpPr>
        <p:spPr/>
        <p:txBody>
          <a:bodyPr/>
          <a:lstStyle/>
          <a:p>
            <a:fld id="{67CA34BA-F853-44BD-8DCB-114E62D373AD}" type="slidenum">
              <a:rPr lang="ru-RU" smtClean="0"/>
              <a:t>57</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fontAlgn="base"/>
            <a:r>
              <a:rPr lang="ru-RU" sz="1200" b="0" i="0" kern="1200" dirty="0" smtClean="0">
                <a:solidFill>
                  <a:schemeClr val="tx1"/>
                </a:solidFill>
                <a:effectLst/>
                <a:latin typeface="+mn-lt"/>
                <a:ea typeface="+mn-ea"/>
                <a:cs typeface="+mn-cs"/>
              </a:rPr>
              <a:t>Компания </a:t>
            </a:r>
            <a:r>
              <a:rPr lang="ru-RU" sz="1200" b="0" i="0" u="sng" kern="1200" dirty="0" err="1" smtClean="0">
                <a:solidFill>
                  <a:schemeClr val="tx1"/>
                </a:solidFill>
                <a:effectLst/>
                <a:latin typeface="+mn-lt"/>
                <a:ea typeface="+mn-ea"/>
                <a:cs typeface="+mn-cs"/>
                <a:hlinkClick r:id="rId3"/>
              </a:rPr>
              <a:t>Lowe’s</a:t>
            </a:r>
            <a:r>
              <a:rPr lang="ru-RU" sz="1200" b="0" i="0" u="sng" kern="1200" dirty="0" smtClean="0">
                <a:solidFill>
                  <a:schemeClr val="tx1"/>
                </a:solidFill>
                <a:effectLst/>
                <a:latin typeface="+mn-lt"/>
                <a:ea typeface="+mn-ea"/>
                <a:cs typeface="+mn-cs"/>
                <a:hlinkClick r:id="rId3"/>
              </a:rPr>
              <a:t> </a:t>
            </a:r>
            <a:r>
              <a:rPr lang="ru-RU" sz="1200" b="0" i="0" u="sng" kern="1200" dirty="0" err="1" smtClean="0">
                <a:solidFill>
                  <a:schemeClr val="tx1"/>
                </a:solidFill>
                <a:effectLst/>
                <a:latin typeface="+mn-lt"/>
                <a:ea typeface="+mn-ea"/>
                <a:cs typeface="+mn-cs"/>
                <a:hlinkClick r:id="rId3"/>
              </a:rPr>
              <a:t>Companies</a:t>
            </a:r>
            <a:r>
              <a:rPr lang="ru-RU" sz="1200" b="0" i="0" u="sng" kern="1200" dirty="0" smtClean="0">
                <a:solidFill>
                  <a:schemeClr val="tx1"/>
                </a:solidFill>
                <a:effectLst/>
                <a:latin typeface="+mn-lt"/>
                <a:ea typeface="+mn-ea"/>
                <a:cs typeface="+mn-cs"/>
                <a:hlinkClick r:id="rId3"/>
              </a:rPr>
              <a:t> </a:t>
            </a:r>
            <a:r>
              <a:rPr lang="ru-RU" sz="1200" b="0" i="0" kern="1200" dirty="0" smtClean="0">
                <a:solidFill>
                  <a:schemeClr val="tx1"/>
                </a:solidFill>
                <a:effectLst/>
                <a:latin typeface="+mn-lt"/>
                <a:ea typeface="+mn-ea"/>
                <a:cs typeface="+mn-cs"/>
              </a:rPr>
              <a:t>продает всякую домашнюю утварь (типа известного в России европейского бренда </a:t>
            </a:r>
            <a:r>
              <a:rPr lang="ru-RU" sz="1200" b="0" i="0" u="sng" kern="1200" dirty="0" smtClean="0">
                <a:solidFill>
                  <a:schemeClr val="tx1"/>
                </a:solidFill>
                <a:effectLst/>
                <a:latin typeface="+mn-lt"/>
                <a:ea typeface="+mn-ea"/>
                <a:cs typeface="+mn-cs"/>
                <a:hlinkClick r:id="rId4"/>
              </a:rPr>
              <a:t>OBI</a:t>
            </a:r>
            <a:r>
              <a:rPr lang="ru-RU" sz="1200" b="0" i="0" kern="1200" dirty="0" smtClean="0">
                <a:solidFill>
                  <a:schemeClr val="tx1"/>
                </a:solidFill>
                <a:effectLst/>
                <a:latin typeface="+mn-lt"/>
                <a:ea typeface="+mn-ea"/>
                <a:cs typeface="+mn-cs"/>
              </a:rPr>
              <a:t>) через сеть из 17 тысяч магазинов-складов по всей Америке. В конце 2010 года руководство компании открыло доступ для всех своих 289 тысяч сотрудников к социально-</a:t>
            </a:r>
            <a:r>
              <a:rPr lang="ru-RU" sz="1200" b="0" i="0" kern="1200" dirty="0" err="1" smtClean="0">
                <a:solidFill>
                  <a:schemeClr val="tx1"/>
                </a:solidFill>
                <a:effectLst/>
                <a:latin typeface="+mn-lt"/>
                <a:ea typeface="+mn-ea"/>
                <a:cs typeface="+mn-cs"/>
              </a:rPr>
              <a:t>коллаборативной</a:t>
            </a:r>
            <a:r>
              <a:rPr lang="ru-RU" sz="1200" b="0" i="0" kern="1200" dirty="0" smtClean="0">
                <a:solidFill>
                  <a:schemeClr val="tx1"/>
                </a:solidFill>
                <a:effectLst/>
                <a:latin typeface="+mn-lt"/>
                <a:ea typeface="+mn-ea"/>
                <a:cs typeface="+mn-cs"/>
              </a:rPr>
              <a:t> корпоративной платформе </a:t>
            </a:r>
            <a:r>
              <a:rPr lang="ru-RU" sz="1200" b="0" i="0" u="sng" kern="1200" dirty="0" smtClean="0">
                <a:solidFill>
                  <a:schemeClr val="tx1"/>
                </a:solidFill>
                <a:effectLst/>
                <a:latin typeface="+mn-lt"/>
                <a:ea typeface="+mn-ea"/>
                <a:cs typeface="+mn-cs"/>
                <a:hlinkClick r:id="rId5"/>
              </a:rPr>
              <a:t>IBM </a:t>
            </a:r>
            <a:r>
              <a:rPr lang="ru-RU" sz="1200" b="0" i="0" u="sng" kern="1200" dirty="0" err="1" smtClean="0">
                <a:solidFill>
                  <a:schemeClr val="tx1"/>
                </a:solidFill>
                <a:effectLst/>
                <a:latin typeface="+mn-lt"/>
                <a:ea typeface="+mn-ea"/>
                <a:cs typeface="+mn-cs"/>
                <a:hlinkClick r:id="rId5"/>
              </a:rPr>
              <a:t>Connections</a:t>
            </a:r>
            <a:r>
              <a:rPr lang="ru-RU" sz="1200" b="0" i="0" kern="1200" dirty="0" smtClean="0">
                <a:solidFill>
                  <a:schemeClr val="tx1"/>
                </a:solidFill>
                <a:effectLst/>
                <a:latin typeface="+mn-lt"/>
                <a:ea typeface="+mn-ea"/>
                <a:cs typeface="+mn-cs"/>
              </a:rPr>
              <a:t>. С тех пор в компании стали твориться чудеса. Вот пример одного из них.</a:t>
            </a:r>
          </a:p>
          <a:p>
            <a:pPr fontAlgn="base"/>
            <a:r>
              <a:rPr lang="ru-RU" sz="1200" b="0" i="0" kern="1200" dirty="0" smtClean="0">
                <a:solidFill>
                  <a:schemeClr val="tx1"/>
                </a:solidFill>
                <a:effectLst/>
                <a:latin typeface="+mn-lt"/>
                <a:ea typeface="+mn-ea"/>
                <a:cs typeface="+mn-cs"/>
              </a:rPr>
              <a:t>Одной девушке из отдела по продаже красок пришло в голову проверить, так ли хорош тефлоновый судок для краски, чтобы заплатить за него несколько баксов, вместо того, чтобы разводить краску в старой миске. Она налила тонкий слой краски в тефлоновый судок и просто дала ей там засохнуть. После чего девушка, на глазах почтеннейшей публики, просто подцепила ногтем образовавшийся на дне судка «блинчик из краски» и плавно отделила этот «блинчик» от дна судка. В результате, в одной руке у нее оказался  «блинчик из краски», а в другой – абсолютно чистый тефлоновый судок без каких-либо следов краски.</a:t>
            </a:r>
          </a:p>
          <a:p>
            <a:pPr fontAlgn="base"/>
            <a:r>
              <a:rPr lang="ru-RU" sz="1200" b="0" i="0" kern="1200" dirty="0" smtClean="0">
                <a:solidFill>
                  <a:schemeClr val="tx1"/>
                </a:solidFill>
                <a:effectLst/>
                <a:latin typeface="+mn-lt"/>
                <a:ea typeface="+mn-ea"/>
                <a:cs typeface="+mn-cs"/>
              </a:rPr>
              <a:t>Публика, наблюдавшая этот процесс, была в восторге, и продажа тефлоновых судков пошла нарасхват. Одна беда – через 2 часа тефлоновые судки кончились. И никакие способы заказать дополнительную партию судков не срабатывали, упираясь в централизованный софт управления поставками товаров. Он ведь (этот софт) лучше знает, когда, сколько и чего нужно поставлять в 17 тысяч магазинов компании. А исправить что-либо в параметрах софта может только специальная бизнес-процедура. А запускается эта бизнес-процедура только при отклонении фактических требований на поставку от запланированных в не менее чем 10% магазинов. А это, на минуточку, — 1700 магазинов. Казалось бы, полный абзац, и трюк по стимуляции продаж тефлоновых судков пропадет зазря.  Ан нет.</a:t>
            </a:r>
          </a:p>
          <a:p>
            <a:pPr fontAlgn="base"/>
            <a:r>
              <a:rPr lang="ru-RU" sz="1200" b="0" i="0" kern="1200" dirty="0" smtClean="0">
                <a:solidFill>
                  <a:schemeClr val="tx1"/>
                </a:solidFill>
                <a:effectLst/>
                <a:latin typeface="+mn-lt"/>
                <a:ea typeface="+mn-ea"/>
                <a:cs typeface="+mn-cs"/>
              </a:rPr>
              <a:t>В тот же вечер, исчерпав силы в тщетной борьбе с системой  управления поставками товаров, девушка-изобретатель «блинчиков из краски»  опубликовала свою идею в социально-</a:t>
            </a:r>
            <a:r>
              <a:rPr lang="ru-RU" sz="1200" b="0" i="0" kern="1200" dirty="0" err="1" smtClean="0">
                <a:solidFill>
                  <a:schemeClr val="tx1"/>
                </a:solidFill>
                <a:effectLst/>
                <a:latin typeface="+mn-lt"/>
                <a:ea typeface="+mn-ea"/>
                <a:cs typeface="+mn-cs"/>
              </a:rPr>
              <a:t>коллаборативной</a:t>
            </a:r>
            <a:r>
              <a:rPr lang="ru-RU" sz="1200" b="0" i="0" kern="1200" dirty="0" smtClean="0">
                <a:solidFill>
                  <a:schemeClr val="tx1"/>
                </a:solidFill>
                <a:effectLst/>
                <a:latin typeface="+mn-lt"/>
                <a:ea typeface="+mn-ea"/>
                <a:cs typeface="+mn-cs"/>
              </a:rPr>
              <a:t> среде. Идея понравилась многим. Ее стали активно обсуждать и улучшать (а если не один «блинчик» делать, а три – из краски разного цвета и т.д.), и социальный вирус пошел гулять по корпоративной социальной сети.</a:t>
            </a:r>
          </a:p>
          <a:p>
            <a:pPr fontAlgn="base"/>
            <a:r>
              <a:rPr lang="ru-RU" sz="1200" b="0" i="0" kern="1200" dirty="0" smtClean="0">
                <a:solidFill>
                  <a:schemeClr val="tx1"/>
                </a:solidFill>
                <a:effectLst/>
                <a:latin typeface="+mn-lt"/>
                <a:ea typeface="+mn-ea"/>
                <a:cs typeface="+mn-cs"/>
              </a:rPr>
              <a:t>Через три дня тефлоновые судки закончились в 2 тыс. магазинов, нежданно-негаданно принеся компании более $1 млн. дополнительной (и никак не ожидавшейся) выручки. Более того! Автоматически сработала процедура исправления параметров числа тефлоновых судков, ежедневно отгружаемых в магазины (ведь число фактических требований на увеличение поставок по сравнению с запланированными пришло от более чем 10% магазинов).</a:t>
            </a:r>
          </a:p>
          <a:p>
            <a:pPr fontAlgn="base"/>
            <a:r>
              <a:rPr lang="ru-RU" sz="1200" b="0" i="0" kern="1200" dirty="0" smtClean="0">
                <a:solidFill>
                  <a:schemeClr val="tx1"/>
                </a:solidFill>
                <a:effectLst/>
                <a:latin typeface="+mn-lt"/>
                <a:ea typeface="+mn-ea"/>
                <a:cs typeface="+mn-cs"/>
              </a:rPr>
              <a:t>В итоге получилось здорово. Продавцам – премия. Компании – дополнительная прибыль. Система  управления поставками товаров сама себя изменяет в нужном направлении.  Т.е. выросла и производительность труда (объем продаж на одного сотрудника) и эффективно скорректировался бизнес-процесс (увеличив число поставляемых по магазинам тефлоновых судков).</a:t>
            </a:r>
          </a:p>
          <a:p>
            <a:pPr fontAlgn="base"/>
            <a:r>
              <a:rPr lang="ru-RU" sz="1200" b="0" i="0" kern="1200" dirty="0" smtClean="0">
                <a:solidFill>
                  <a:schemeClr val="tx1"/>
                </a:solidFill>
                <a:effectLst/>
                <a:latin typeface="+mn-lt"/>
                <a:ea typeface="+mn-ea"/>
                <a:cs typeface="+mn-cs"/>
              </a:rPr>
              <a:t>И все это исключительно за счет </a:t>
            </a:r>
            <a:r>
              <a:rPr lang="ru-RU" sz="1200" b="0" i="0" kern="1200" dirty="0" err="1" smtClean="0">
                <a:solidFill>
                  <a:schemeClr val="tx1"/>
                </a:solidFill>
                <a:effectLst/>
                <a:latin typeface="+mn-lt"/>
                <a:ea typeface="+mn-ea"/>
                <a:cs typeface="+mn-cs"/>
              </a:rPr>
              <a:t>socialworking</a:t>
            </a:r>
            <a:r>
              <a:rPr lang="ru-RU" sz="1200" b="0" i="0" kern="1200" dirty="0" smtClean="0">
                <a:solidFill>
                  <a:schemeClr val="tx1"/>
                </a:solidFill>
                <a:effectLst/>
                <a:latin typeface="+mn-lt"/>
                <a:ea typeface="+mn-ea"/>
                <a:cs typeface="+mn-cs"/>
              </a:rPr>
              <a:t>. </a:t>
            </a:r>
            <a:r>
              <a:rPr lang="ru-RU" sz="1200" b="0" i="0" kern="1200" dirty="0" err="1" smtClean="0">
                <a:solidFill>
                  <a:schemeClr val="tx1"/>
                </a:solidFill>
                <a:effectLst/>
                <a:latin typeface="+mn-lt"/>
                <a:ea typeface="+mn-ea"/>
                <a:cs typeface="+mn-cs"/>
              </a:rPr>
              <a:t>Happy</a:t>
            </a:r>
            <a:r>
              <a:rPr lang="ru-RU" sz="1200" b="0" i="0" kern="1200" dirty="0" smtClean="0">
                <a:solidFill>
                  <a:schemeClr val="tx1"/>
                </a:solidFill>
                <a:effectLst/>
                <a:latin typeface="+mn-lt"/>
                <a:ea typeface="+mn-ea"/>
                <a:cs typeface="+mn-cs"/>
              </a:rPr>
              <a:t> </a:t>
            </a:r>
            <a:r>
              <a:rPr lang="ru-RU" sz="1200" b="0" i="0" kern="1200" dirty="0" err="1" smtClean="0">
                <a:solidFill>
                  <a:schemeClr val="tx1"/>
                </a:solidFill>
                <a:effectLst/>
                <a:latin typeface="+mn-lt"/>
                <a:ea typeface="+mn-ea"/>
                <a:cs typeface="+mn-cs"/>
              </a:rPr>
              <a:t>End</a:t>
            </a:r>
            <a:r>
              <a:rPr lang="ru-RU" sz="1200" b="0" i="0" kern="1200" dirty="0" smtClean="0">
                <a:solidFill>
                  <a:schemeClr val="tx1"/>
                </a:solidFill>
                <a:effectLst/>
                <a:latin typeface="+mn-lt"/>
                <a:ea typeface="+mn-ea"/>
                <a:cs typeface="+mn-cs"/>
              </a:rPr>
              <a:t> однако </a:t>
            </a:r>
          </a:p>
          <a:p>
            <a:endParaRPr lang="ru-RU" dirty="0"/>
          </a:p>
        </p:txBody>
      </p:sp>
      <p:sp>
        <p:nvSpPr>
          <p:cNvPr id="4" name="Номер слайда 3"/>
          <p:cNvSpPr>
            <a:spLocks noGrp="1"/>
          </p:cNvSpPr>
          <p:nvPr>
            <p:ph type="sldNum" sz="quarter" idx="10"/>
          </p:nvPr>
        </p:nvSpPr>
        <p:spPr/>
        <p:txBody>
          <a:bodyPr/>
          <a:lstStyle/>
          <a:p>
            <a:fld id="{67CA34BA-F853-44BD-8DCB-114E62D373AD}" type="slidenum">
              <a:rPr lang="ru-RU" smtClean="0"/>
              <a:t>58</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Несколько</a:t>
            </a:r>
            <a:r>
              <a:rPr lang="ru-RU" baseline="0" dirty="0" smtClean="0"/>
              <a:t> примеров из жизни – не из </a:t>
            </a:r>
            <a:r>
              <a:rPr lang="ru-RU" baseline="0" dirty="0" err="1" smtClean="0"/>
              <a:t>корпсреды</a:t>
            </a:r>
            <a:r>
              <a:rPr lang="ru-RU" baseline="0" dirty="0" smtClean="0"/>
              <a:t>, но зато с цифрами. Как ИГРА может реально изменить поведение людей, развивая условие «Я хочу». Фольксваген реализовал отличный проект – </a:t>
            </a:r>
            <a:r>
              <a:rPr lang="en-US" baseline="0" dirty="0" err="1" smtClean="0"/>
              <a:t>Thefuntheory</a:t>
            </a:r>
            <a:r>
              <a:rPr lang="ru-RU" baseline="0" dirty="0" smtClean="0"/>
              <a:t>, в рамках которого все желающие могли предлагать идеи по оптимизации городской жизни с помощью геймификации. Идеи победителей были реализованы, сняты на камеру и проанализированы на предмет эффективности. </a:t>
            </a:r>
            <a:endParaRPr lang="ru-RU" dirty="0" smtClean="0"/>
          </a:p>
        </p:txBody>
      </p:sp>
      <p:sp>
        <p:nvSpPr>
          <p:cNvPr id="4" name="Номер слайда 3"/>
          <p:cNvSpPr>
            <a:spLocks noGrp="1"/>
          </p:cNvSpPr>
          <p:nvPr>
            <p:ph type="sldNum" sz="quarter" idx="10"/>
          </p:nvPr>
        </p:nvSpPr>
        <p:spPr/>
        <p:txBody>
          <a:bodyPr/>
          <a:lstStyle/>
          <a:p>
            <a:fld id="{67CA34BA-F853-44BD-8DCB-114E62D373AD}" type="slidenum">
              <a:rPr lang="ru-RU" smtClean="0"/>
              <a:t>59</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sz="1400" i="1" dirty="0" smtClean="0">
              <a:latin typeface="Georgia" pitchFamily="18" charset="0"/>
            </a:endParaRPr>
          </a:p>
        </p:txBody>
      </p:sp>
      <p:sp>
        <p:nvSpPr>
          <p:cNvPr id="4" name="Номер слайда 3"/>
          <p:cNvSpPr>
            <a:spLocks noGrp="1"/>
          </p:cNvSpPr>
          <p:nvPr>
            <p:ph type="sldNum" sz="quarter" idx="10"/>
          </p:nvPr>
        </p:nvSpPr>
        <p:spPr/>
        <p:txBody>
          <a:bodyPr/>
          <a:lstStyle/>
          <a:p>
            <a:fld id="{67CA34BA-F853-44BD-8DCB-114E62D373AD}" type="slidenum">
              <a:rPr lang="ru-RU" smtClean="0"/>
              <a:t>60</a:t>
            </a:fld>
            <a:endParaRPr lang="ru-RU"/>
          </a:p>
        </p:txBody>
      </p:sp>
    </p:spTree>
    <p:extLst>
      <p:ext uri="{BB962C8B-B14F-4D97-AF65-F5344CB8AC3E}">
        <p14:creationId xmlns:p14="http://schemas.microsoft.com/office/powerpoint/2010/main" val="317544076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Кейс</a:t>
            </a:r>
            <a:r>
              <a:rPr lang="ru-RU" baseline="0" dirty="0" smtClean="0"/>
              <a:t> с </a:t>
            </a:r>
            <a:r>
              <a:rPr lang="ru-RU" baseline="0" dirty="0" err="1" smtClean="0"/>
              <a:t>гейпарадом</a:t>
            </a:r>
            <a:endParaRPr lang="ru-RU" dirty="0" smtClean="0"/>
          </a:p>
        </p:txBody>
      </p:sp>
      <p:sp>
        <p:nvSpPr>
          <p:cNvPr id="4" name="Номер слайда 3"/>
          <p:cNvSpPr>
            <a:spLocks noGrp="1"/>
          </p:cNvSpPr>
          <p:nvPr>
            <p:ph type="sldNum" sz="quarter" idx="10"/>
          </p:nvPr>
        </p:nvSpPr>
        <p:spPr/>
        <p:txBody>
          <a:bodyPr/>
          <a:lstStyle/>
          <a:p>
            <a:fld id="{67CA34BA-F853-44BD-8DCB-114E62D373AD}" type="slidenum">
              <a:rPr lang="ru-RU" smtClean="0"/>
              <a:t>61</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Кейс</a:t>
            </a:r>
            <a:r>
              <a:rPr lang="ru-RU" baseline="0" dirty="0" smtClean="0"/>
              <a:t> с </a:t>
            </a:r>
            <a:r>
              <a:rPr lang="ru-RU" baseline="0" dirty="0" err="1" smtClean="0"/>
              <a:t>гейпарадом</a:t>
            </a:r>
            <a:endParaRPr lang="ru-RU" dirty="0" smtClean="0"/>
          </a:p>
        </p:txBody>
      </p:sp>
      <p:sp>
        <p:nvSpPr>
          <p:cNvPr id="4" name="Номер слайда 3"/>
          <p:cNvSpPr>
            <a:spLocks noGrp="1"/>
          </p:cNvSpPr>
          <p:nvPr>
            <p:ph type="sldNum" sz="quarter" idx="10"/>
          </p:nvPr>
        </p:nvSpPr>
        <p:spPr/>
        <p:txBody>
          <a:bodyPr/>
          <a:lstStyle/>
          <a:p>
            <a:fld id="{67CA34BA-F853-44BD-8DCB-114E62D373AD}" type="slidenum">
              <a:rPr lang="ru-RU" smtClean="0"/>
              <a:t>62</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Кейс</a:t>
            </a:r>
            <a:r>
              <a:rPr lang="ru-RU" baseline="0" dirty="0" smtClean="0"/>
              <a:t> с </a:t>
            </a:r>
            <a:r>
              <a:rPr lang="ru-RU" baseline="0" dirty="0" err="1" smtClean="0"/>
              <a:t>гейпарадом</a:t>
            </a:r>
            <a:endParaRPr lang="ru-RU" dirty="0" smtClean="0"/>
          </a:p>
        </p:txBody>
      </p:sp>
      <p:sp>
        <p:nvSpPr>
          <p:cNvPr id="4" name="Номер слайда 3"/>
          <p:cNvSpPr>
            <a:spLocks noGrp="1"/>
          </p:cNvSpPr>
          <p:nvPr>
            <p:ph type="sldNum" sz="quarter" idx="10"/>
          </p:nvPr>
        </p:nvSpPr>
        <p:spPr/>
        <p:txBody>
          <a:bodyPr/>
          <a:lstStyle/>
          <a:p>
            <a:fld id="{67CA34BA-F853-44BD-8DCB-114E62D373AD}" type="slidenum">
              <a:rPr lang="ru-RU" smtClean="0"/>
              <a:t>63</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Кейс</a:t>
            </a:r>
            <a:r>
              <a:rPr lang="ru-RU" baseline="0" dirty="0" smtClean="0"/>
              <a:t> с </a:t>
            </a:r>
            <a:r>
              <a:rPr lang="ru-RU" baseline="0" dirty="0" err="1" smtClean="0"/>
              <a:t>гейпарадом</a:t>
            </a:r>
            <a:endParaRPr lang="ru-RU" dirty="0" smtClean="0"/>
          </a:p>
        </p:txBody>
      </p:sp>
      <p:sp>
        <p:nvSpPr>
          <p:cNvPr id="4" name="Номер слайда 3"/>
          <p:cNvSpPr>
            <a:spLocks noGrp="1"/>
          </p:cNvSpPr>
          <p:nvPr>
            <p:ph type="sldNum" sz="quarter" idx="10"/>
          </p:nvPr>
        </p:nvSpPr>
        <p:spPr/>
        <p:txBody>
          <a:bodyPr/>
          <a:lstStyle/>
          <a:p>
            <a:fld id="{67CA34BA-F853-44BD-8DCB-114E62D373AD}" type="slidenum">
              <a:rPr lang="ru-RU" smtClean="0"/>
              <a:t>64</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Несколько</a:t>
            </a:r>
            <a:r>
              <a:rPr lang="ru-RU" baseline="0" dirty="0" smtClean="0"/>
              <a:t> примеров из жизни – не из </a:t>
            </a:r>
            <a:r>
              <a:rPr lang="ru-RU" baseline="0" dirty="0" err="1" smtClean="0"/>
              <a:t>корпсреды</a:t>
            </a:r>
            <a:r>
              <a:rPr lang="ru-RU" baseline="0" dirty="0" smtClean="0"/>
              <a:t>, но зато с цифрами. Как ИГРА может реально изменить поведение людей, развивая условие «Я хочу». Фольксваген реализовал отличный проект – </a:t>
            </a:r>
            <a:r>
              <a:rPr lang="en-US" baseline="0" dirty="0" err="1" smtClean="0"/>
              <a:t>Thefuntheory</a:t>
            </a:r>
            <a:r>
              <a:rPr lang="ru-RU" baseline="0" dirty="0" smtClean="0"/>
              <a:t>, в рамках которого все желающие могли предлагать идеи по оптимизации городской жизни с помощью геймификации. Идеи победителей были реализованы, сняты на камеру и проанализированы на предмет эффективности. </a:t>
            </a:r>
            <a:endParaRPr lang="ru-RU" dirty="0" smtClean="0"/>
          </a:p>
        </p:txBody>
      </p:sp>
      <p:sp>
        <p:nvSpPr>
          <p:cNvPr id="4" name="Номер слайда 3"/>
          <p:cNvSpPr>
            <a:spLocks noGrp="1"/>
          </p:cNvSpPr>
          <p:nvPr>
            <p:ph type="sldNum" sz="quarter" idx="10"/>
          </p:nvPr>
        </p:nvSpPr>
        <p:spPr/>
        <p:txBody>
          <a:bodyPr/>
          <a:lstStyle/>
          <a:p>
            <a:fld id="{67CA34BA-F853-44BD-8DCB-114E62D373AD}" type="slidenum">
              <a:rPr lang="ru-RU" smtClean="0"/>
              <a:t>65</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7CA34BA-F853-44BD-8DCB-114E62D373AD}" type="slidenum">
              <a:rPr lang="ru-RU" smtClean="0"/>
              <a:t>66</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7CA34BA-F853-44BD-8DCB-114E62D373AD}" type="slidenum">
              <a:rPr lang="ru-RU" smtClean="0"/>
              <a:t>67</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7CA34BA-F853-44BD-8DCB-114E62D373AD}" type="slidenum">
              <a:rPr lang="ru-RU" smtClean="0"/>
              <a:t>68</a:t>
            </a:fld>
            <a:endParaRPr lang="ru-RU"/>
          </a:p>
        </p:txBody>
      </p:sp>
    </p:spTree>
    <p:extLst>
      <p:ext uri="{BB962C8B-B14F-4D97-AF65-F5344CB8AC3E}">
        <p14:creationId xmlns:p14="http://schemas.microsoft.com/office/powerpoint/2010/main" val="257456700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7CA34BA-F853-44BD-8DCB-114E62D373AD}" type="slidenum">
              <a:rPr lang="ru-RU" smtClean="0"/>
              <a:t>69</a:t>
            </a:fld>
            <a:endParaRPr lang="ru-RU"/>
          </a:p>
        </p:txBody>
      </p:sp>
    </p:spTree>
    <p:extLst>
      <p:ext uri="{BB962C8B-B14F-4D97-AF65-F5344CB8AC3E}">
        <p14:creationId xmlns:p14="http://schemas.microsoft.com/office/powerpoint/2010/main" val="42713606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24.11.2014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24.11.2014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24.11.2014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24.11.2014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24.11.2014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24.11.2014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24.11.2014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24.11.2014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24.11.2014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24.11.2014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24.11.2014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24.11.2014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18" Type="http://schemas.openxmlformats.org/officeDocument/2006/relationships/image" Target="../media/image21.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0.jpeg"/><Relationship Id="rId2" Type="http://schemas.openxmlformats.org/officeDocument/2006/relationships/image" Target="../media/image5.png"/><Relationship Id="rId16"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32.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50.jpeg"/><Relationship Id="rId7" Type="http://schemas.openxmlformats.org/officeDocument/2006/relationships/image" Target="../media/image13.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53.jpeg"/><Relationship Id="rId5" Type="http://schemas.openxmlformats.org/officeDocument/2006/relationships/image" Target="../media/image52.png"/><Relationship Id="rId4" Type="http://schemas.openxmlformats.org/officeDocument/2006/relationships/image" Target="../media/image51.png"/></Relationships>
</file>

<file path=ppt/slides/_rels/slide3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60.jpeg"/></Relationships>
</file>

<file path=ppt/slides/_rels/slide3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64.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69.png"/><Relationship Id="rId4" Type="http://schemas.openxmlformats.org/officeDocument/2006/relationships/image" Target="../media/image68.png"/></Relationships>
</file>

<file path=ppt/slides/_rels/slide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71.jpeg"/></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73.jpeg"/></Relationships>
</file>

<file path=ppt/slides/_rels/slide5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5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72.jpeg"/></Relationships>
</file>

<file path=ppt/slides/_rels/slide5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76.jpeg"/></Relationships>
</file>

<file path=ppt/slides/_rels/slide5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78.jpe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79.jpeg"/></Relationships>
</file>

<file path=ppt/slides/_rels/slide5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80.jpeg"/></Relationships>
</file>

<file path=ppt/slides/_rels/slide5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83.jpeg"/></Relationships>
</file>

<file path=ppt/slides/_rels/slide6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image" Target="../media/image86.png"/><Relationship Id="rId4" Type="http://schemas.openxmlformats.org/officeDocument/2006/relationships/image" Target="../media/image85.png"/></Relationships>
</file>

<file path=ppt/slides/_rels/slide6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87.jpeg"/></Relationships>
</file>

<file path=ppt/slides/_rels/slide6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2.xml"/><Relationship Id="rId1" Type="http://schemas.openxmlformats.org/officeDocument/2006/relationships/slideLayout" Target="../slideLayouts/slideLayout2.xml"/><Relationship Id="rId5" Type="http://schemas.openxmlformats.org/officeDocument/2006/relationships/image" Target="../media/image88.jpeg"/><Relationship Id="rId4" Type="http://schemas.openxmlformats.org/officeDocument/2006/relationships/image" Target="../media/image89.jpe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67.xml"/><Relationship Id="rId1" Type="http://schemas.openxmlformats.org/officeDocument/2006/relationships/slideLayout" Target="../slideLayouts/slideLayout2.xml"/><Relationship Id="rId5" Type="http://schemas.openxmlformats.org/officeDocument/2006/relationships/hyperlink" Target="http://www.pryaniky.com/" TargetMode="External"/><Relationship Id="rId4" Type="http://schemas.openxmlformats.org/officeDocument/2006/relationships/hyperlink" Target="mailto:es@pryaniky.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Kартинки фруктов"/>
          <p:cNvPicPr>
            <a:picLocks noChangeAspect="1" noChangeArrowheads="1"/>
          </p:cNvPicPr>
          <p:nvPr/>
        </p:nvPicPr>
        <p:blipFill rotWithShape="1">
          <a:blip r:embed="rId2">
            <a:extLst>
              <a:ext uri="{28A0092B-C50C-407E-A947-70E740481C1C}">
                <a14:useLocalDpi xmlns:a14="http://schemas.microsoft.com/office/drawing/2010/main" val="0"/>
              </a:ext>
            </a:extLst>
          </a:blip>
          <a:srcRect l="5825" r="5825"/>
          <a:stretch/>
        </p:blipFill>
        <p:spPr bwMode="auto">
          <a:xfrm>
            <a:off x="-5463" y="0"/>
            <a:ext cx="9149464" cy="6871886"/>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5463" y="1345992"/>
            <a:ext cx="9149463" cy="1661993"/>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ru-RU" sz="4800" b="1" dirty="0" smtClean="0">
                <a:solidFill>
                  <a:schemeClr val="tx1"/>
                </a:solidFill>
              </a:rPr>
              <a:t>НЕМАТЕРИАЛЬНАЯ МОТИВАЦИЯ</a:t>
            </a:r>
            <a:r>
              <a:rPr lang="ru-RU" sz="1400" b="1" dirty="0" smtClean="0">
                <a:solidFill>
                  <a:schemeClr val="tx1"/>
                </a:solidFill>
              </a:rPr>
              <a:t>:</a:t>
            </a:r>
          </a:p>
          <a:p>
            <a:pPr algn="ctr"/>
            <a:r>
              <a:rPr lang="ru-RU" sz="5400" b="1" dirty="0" smtClean="0">
                <a:solidFill>
                  <a:schemeClr val="tx1"/>
                </a:solidFill>
              </a:rPr>
              <a:t>СВЕЖИЕ ИДЕИ</a:t>
            </a:r>
            <a:endParaRPr lang="ru-RU" sz="19900" b="1" dirty="0" smtClean="0">
              <a:solidFill>
                <a:schemeClr val="tx1"/>
              </a:solidFill>
            </a:endParaRPr>
          </a:p>
        </p:txBody>
      </p:sp>
      <p:sp>
        <p:nvSpPr>
          <p:cNvPr id="7" name="TextBox 6"/>
          <p:cNvSpPr txBox="1"/>
          <p:nvPr/>
        </p:nvSpPr>
        <p:spPr>
          <a:xfrm>
            <a:off x="5436096" y="4221712"/>
            <a:ext cx="3600400" cy="830997"/>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r"/>
            <a:r>
              <a:rPr lang="ru-RU" sz="2400" dirty="0" smtClean="0">
                <a:latin typeface="Segoe UI" pitchFamily="34" charset="0"/>
                <a:ea typeface="Segoe UI" pitchFamily="34" charset="0"/>
                <a:cs typeface="Segoe UI" pitchFamily="34" charset="0"/>
              </a:rPr>
              <a:t>Евгения </a:t>
            </a:r>
            <a:r>
              <a:rPr lang="ru-RU" sz="2400" dirty="0" err="1" smtClean="0">
                <a:latin typeface="Segoe UI" pitchFamily="34" charset="0"/>
                <a:ea typeface="Segoe UI" pitchFamily="34" charset="0"/>
                <a:cs typeface="Segoe UI" pitchFamily="34" charset="0"/>
              </a:rPr>
              <a:t>Любко</a:t>
            </a:r>
            <a:endParaRPr lang="ru-RU" sz="2400" dirty="0" smtClean="0">
              <a:latin typeface="Segoe UI" pitchFamily="34" charset="0"/>
              <a:ea typeface="Segoe UI" pitchFamily="34" charset="0"/>
              <a:cs typeface="Segoe UI" pitchFamily="34" charset="0"/>
            </a:endParaRPr>
          </a:p>
          <a:p>
            <a:pPr algn="r"/>
            <a:r>
              <a:rPr lang="ru-RU" sz="2400" dirty="0">
                <a:latin typeface="Segoe UI" pitchFamily="34" charset="0"/>
                <a:ea typeface="Segoe UI" pitchFamily="34" charset="0"/>
                <a:cs typeface="Segoe UI" pitchFamily="34" charset="0"/>
              </a:rPr>
              <a:t>п</a:t>
            </a:r>
            <a:r>
              <a:rPr lang="ru-RU" sz="2400" dirty="0" smtClean="0">
                <a:latin typeface="Segoe UI" pitchFamily="34" charset="0"/>
                <a:ea typeface="Segoe UI" pitchFamily="34" charset="0"/>
                <a:cs typeface="Segoe UI" pitchFamily="34" charset="0"/>
              </a:rPr>
              <a:t>ряничных дел мастер</a:t>
            </a:r>
            <a:endParaRPr lang="en-US" sz="2400" dirty="0" smtClean="0">
              <a:latin typeface="Segoe UI" pitchFamily="34" charset="0"/>
              <a:ea typeface="Segoe UI" pitchFamily="34" charset="0"/>
              <a:cs typeface="Segoe UI" pitchFamily="34" charset="0"/>
            </a:endParaRPr>
          </a:p>
        </p:txBody>
      </p:sp>
      <p:pic>
        <p:nvPicPr>
          <p:cNvPr id="8" name="Picture 2" descr="D:\ОБЛАКА\Dropbox\Пряники\Дизайн\логотип\прянички.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09009" y="4005064"/>
            <a:ext cx="954798" cy="613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42324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D:\Женя пряник\IMG_6323.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220" t="40098" b="7257"/>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Пятиугольник 8"/>
          <p:cNvSpPr/>
          <p:nvPr/>
        </p:nvSpPr>
        <p:spPr>
          <a:xfrm>
            <a:off x="-5697" y="620688"/>
            <a:ext cx="3131840" cy="1330224"/>
          </a:xfrm>
          <a:prstGeom prst="homePlate">
            <a:avLst>
              <a:gd name="adj" fmla="val 33943"/>
            </a:avLst>
          </a:prstGeom>
          <a:solidFill>
            <a:srgbClr val="FFCC00"/>
          </a:solidFill>
          <a:ln>
            <a:solidFill>
              <a:srgbClr val="FFCC00"/>
            </a:solidFill>
          </a:ln>
        </p:spPr>
        <p:style>
          <a:lnRef idx="1">
            <a:schemeClr val="accent5"/>
          </a:lnRef>
          <a:fillRef idx="2">
            <a:schemeClr val="accent5"/>
          </a:fillRef>
          <a:effectRef idx="1">
            <a:schemeClr val="accent5"/>
          </a:effectRef>
          <a:fontRef idx="minor">
            <a:schemeClr val="dk1"/>
          </a:fontRef>
        </p:style>
        <p:txBody>
          <a:bodyPr rtlCol="0" anchor="ctr"/>
          <a:lstStyle/>
          <a:p>
            <a:r>
              <a:rPr lang="ru-RU" sz="2400" dirty="0" smtClean="0">
                <a:solidFill>
                  <a:schemeClr val="dk1"/>
                </a:solidFill>
              </a:rPr>
              <a:t>Евгения </a:t>
            </a:r>
            <a:r>
              <a:rPr lang="ru-RU" sz="2400" dirty="0" err="1" smtClean="0">
                <a:solidFill>
                  <a:schemeClr val="dk1"/>
                </a:solidFill>
              </a:rPr>
              <a:t>Любко</a:t>
            </a:r>
            <a:r>
              <a:rPr lang="ru-RU" sz="2400" dirty="0" smtClean="0">
                <a:solidFill>
                  <a:schemeClr val="dk1"/>
                </a:solidFill>
              </a:rPr>
              <a:t>, </a:t>
            </a:r>
            <a:r>
              <a:rPr lang="ru-RU" sz="2400" dirty="0">
                <a:solidFill>
                  <a:schemeClr val="dk1"/>
                </a:solidFill>
              </a:rPr>
              <a:t>пряничных дел мастер</a:t>
            </a:r>
          </a:p>
        </p:txBody>
      </p:sp>
      <p:sp>
        <p:nvSpPr>
          <p:cNvPr id="10" name="Пятиугольник 9"/>
          <p:cNvSpPr/>
          <p:nvPr/>
        </p:nvSpPr>
        <p:spPr>
          <a:xfrm flipH="1">
            <a:off x="5580112" y="4437112"/>
            <a:ext cx="1440160" cy="576064"/>
          </a:xfrm>
          <a:prstGeom prst="homePlate">
            <a:avLst>
              <a:gd name="adj" fmla="val 33943"/>
            </a:avLst>
          </a:prstGeom>
          <a:solidFill>
            <a:srgbClr val="FFCC00"/>
          </a:solidFill>
          <a:ln>
            <a:solidFill>
              <a:srgbClr val="FFCC00"/>
            </a:solidFill>
          </a:ln>
        </p:spPr>
        <p:style>
          <a:lnRef idx="1">
            <a:schemeClr val="accent5"/>
          </a:lnRef>
          <a:fillRef idx="2">
            <a:schemeClr val="accent5"/>
          </a:fillRef>
          <a:effectRef idx="1">
            <a:schemeClr val="accent5"/>
          </a:effectRef>
          <a:fontRef idx="minor">
            <a:schemeClr val="dk1"/>
          </a:fontRef>
        </p:style>
        <p:txBody>
          <a:bodyPr rtlCol="0" anchor="ctr"/>
          <a:lstStyle/>
          <a:p>
            <a:r>
              <a:rPr lang="ru-RU" sz="2400" dirty="0">
                <a:solidFill>
                  <a:schemeClr val="dk1"/>
                </a:solidFill>
              </a:rPr>
              <a:t>Пряник</a:t>
            </a:r>
          </a:p>
        </p:txBody>
      </p:sp>
    </p:spTree>
    <p:extLst>
      <p:ext uri="{BB962C8B-B14F-4D97-AF65-F5344CB8AC3E}">
        <p14:creationId xmlns:p14="http://schemas.microsoft.com/office/powerpoint/2010/main" val="154475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1+#ppt_w/2"/>
                                          </p:val>
                                        </p:tav>
                                        <p:tav tm="100000">
                                          <p:val>
                                            <p:strVal val="#ppt_x"/>
                                          </p:val>
                                        </p:tav>
                                      </p:tavLst>
                                    </p:anim>
                                    <p:anim calcmode="lin" valueType="num">
                                      <p:cBhvr additive="base">
                                        <p:cTn id="14"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3873" r="11186"/>
          <a:stretch/>
        </p:blipFill>
        <p:spPr bwMode="auto">
          <a:xfrm>
            <a:off x="1"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Пятиугольник 30"/>
          <p:cNvSpPr/>
          <p:nvPr/>
        </p:nvSpPr>
        <p:spPr>
          <a:xfrm>
            <a:off x="0" y="5445224"/>
            <a:ext cx="6516216" cy="936104"/>
          </a:xfrm>
          <a:prstGeom prst="homePlate">
            <a:avLst>
              <a:gd name="adj" fmla="val 33943"/>
            </a:avLst>
          </a:prstGeom>
          <a:solidFill>
            <a:srgbClr val="FFCC00"/>
          </a:solidFill>
          <a:ln>
            <a:solidFill>
              <a:srgbClr val="FFCC00"/>
            </a:solidFill>
          </a:ln>
        </p:spPr>
        <p:style>
          <a:lnRef idx="1">
            <a:schemeClr val="accent5"/>
          </a:lnRef>
          <a:fillRef idx="2">
            <a:schemeClr val="accent5"/>
          </a:fillRef>
          <a:effectRef idx="1">
            <a:schemeClr val="accent5"/>
          </a:effectRef>
          <a:fontRef idx="minor">
            <a:schemeClr val="dk1"/>
          </a:fontRef>
        </p:style>
        <p:txBody>
          <a:bodyPr rtlCol="0" anchor="ctr"/>
          <a:lstStyle/>
          <a:p>
            <a:pPr lvl="1"/>
            <a:r>
              <a:rPr lang="ru-RU" sz="3600" dirty="0"/>
              <a:t>Пряники</a:t>
            </a:r>
          </a:p>
        </p:txBody>
      </p:sp>
    </p:spTree>
    <p:extLst>
      <p:ext uri="{BB962C8B-B14F-4D97-AF65-F5344CB8AC3E}">
        <p14:creationId xmlns:p14="http://schemas.microsoft.com/office/powerpoint/2010/main" val="3924029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ОБЛАКА\Dropbox\Пряники\Дизайн\логотип\l_3.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175172"/>
            <a:ext cx="3121455" cy="557523"/>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3442000" y="176583"/>
            <a:ext cx="5702000" cy="584775"/>
          </a:xfrm>
          <a:prstGeom prst="rect">
            <a:avLst/>
          </a:prstGeom>
        </p:spPr>
        <p:txBody>
          <a:bodyPr wrap="square">
            <a:spAutoFit/>
          </a:bodyPr>
          <a:lstStyle/>
          <a:p>
            <a:r>
              <a:rPr lang="ru-RU" sz="3200" dirty="0" smtClean="0"/>
              <a:t>Нами уже пользуются</a:t>
            </a:r>
            <a:endParaRPr lang="ru-RU" sz="3200" dirty="0"/>
          </a:p>
        </p:txBody>
      </p:sp>
      <p:grpSp>
        <p:nvGrpSpPr>
          <p:cNvPr id="6" name="Группа 5"/>
          <p:cNvGrpSpPr/>
          <p:nvPr/>
        </p:nvGrpSpPr>
        <p:grpSpPr>
          <a:xfrm>
            <a:off x="492555" y="1123121"/>
            <a:ext cx="8158891" cy="5330215"/>
            <a:chOff x="664680" y="5292080"/>
            <a:chExt cx="5572632" cy="3640608"/>
          </a:xfrm>
        </p:grpSpPr>
        <p:pic>
          <p:nvPicPr>
            <p:cNvPr id="7" name="Picture 2" descr="http://pryaniky.com/content/img/microso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305" y="6524488"/>
              <a:ext cx="1774889" cy="64656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http://pryaniky.com/content/img/hlebprom.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4386" y="6633431"/>
              <a:ext cx="1952378" cy="41836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http://pryaniky.com/content/img/moskabelmet.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26514" y="8002697"/>
              <a:ext cx="910798" cy="91079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descr="http://pryaniky.com/content/img/altoros.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8002" y="7452968"/>
              <a:ext cx="1774889" cy="30426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http://pryaniky.com/Content/img/ubrr.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3647" y="5420405"/>
              <a:ext cx="1613535" cy="86439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2" descr="http://pryaniky.com/Content/img/rosatom.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75519" y="5292080"/>
              <a:ext cx="1001878" cy="100187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6" descr="http://pryaniky.com/Content/img/mtt.png"/>
            <p:cNvPicPr>
              <a:picLocks noChangeAspect="1" noChangeArrowheads="1"/>
            </p:cNvPicPr>
            <p:nvPr/>
          </p:nvPicPr>
          <p:blipFill rotWithShape="1">
            <a:blip r:embed="rId9">
              <a:extLst>
                <a:ext uri="{28A0092B-C50C-407E-A947-70E740481C1C}">
                  <a14:useLocalDpi xmlns:a14="http://schemas.microsoft.com/office/drawing/2010/main" val="0"/>
                </a:ext>
              </a:extLst>
            </a:blip>
            <a:srcRect t="28545" b="28079"/>
            <a:stretch/>
          </p:blipFill>
          <p:spPr bwMode="auto">
            <a:xfrm>
              <a:off x="2624862" y="6558564"/>
              <a:ext cx="1333500" cy="57841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8" descr="http://pryaniky.com/Content/img/unison.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82938" y="5379021"/>
              <a:ext cx="910798" cy="91079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0" descr="http://pryaniky.com/Content/img/in-lavka.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656885" y="8047586"/>
              <a:ext cx="1001878" cy="86591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2" descr="http://pryaniky.com/Content/img/e-legion.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64680" y="8075830"/>
              <a:ext cx="638741" cy="82799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8" descr="http://pryaniky.com/Content/img/chiesi.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656885" y="7419548"/>
              <a:ext cx="1333500" cy="38100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30" descr="http://pryaniky.com/Content/img/vostochniy.pn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490414" y="8066542"/>
              <a:ext cx="827998" cy="827999"/>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2" descr="http://pryaniky.com/Content/img/conveyLogoRus.pn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022101" y="8028394"/>
              <a:ext cx="910798" cy="90429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564904" y="6553350"/>
              <a:ext cx="1462243" cy="610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4" descr="http://www.printural.ru/files/s_20100810164824.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428950" y="7171055"/>
              <a:ext cx="1689652" cy="771481"/>
            </a:xfrm>
            <a:prstGeom prst="rect">
              <a:avLst/>
            </a:prstGeom>
            <a:noFill/>
            <a:extLst>
              <a:ext uri="{909E8E84-426E-40DD-AFC4-6F175D3DCCD1}">
                <a14:hiddenFill xmlns:a14="http://schemas.microsoft.com/office/drawing/2010/main">
                  <a:solidFill>
                    <a:srgbClr val="FFFFFF"/>
                  </a:solidFill>
                </a14:hiddenFill>
              </a:ext>
            </a:extLst>
          </p:spPr>
        </p:pic>
      </p:grpSp>
      <p:pic>
        <p:nvPicPr>
          <p:cNvPr id="22" name="Picture 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516216" y="963637"/>
            <a:ext cx="2611622" cy="21045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 name="Прямая соединительная линия 3"/>
          <p:cNvCxnSpPr/>
          <p:nvPr/>
        </p:nvCxnSpPr>
        <p:spPr>
          <a:xfrm>
            <a:off x="0" y="963637"/>
            <a:ext cx="9144000"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68642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7332" y="2780928"/>
            <a:ext cx="9151331" cy="2554545"/>
          </a:xfrm>
          <a:prstGeom prst="rect">
            <a:avLst/>
          </a:prstGeom>
        </p:spPr>
        <p:txBody>
          <a:bodyPr wrap="square">
            <a:spAutoFit/>
          </a:bodyPr>
          <a:lstStyle/>
          <a:p>
            <a:pPr algn="ctr"/>
            <a:r>
              <a:rPr lang="ru-RU" sz="8000" b="1" dirty="0" smtClean="0">
                <a:solidFill>
                  <a:schemeClr val="bg2">
                    <a:lumMod val="10000"/>
                  </a:schemeClr>
                </a:solidFill>
                <a:latin typeface="+mj-lt"/>
              </a:rPr>
              <a:t>НАЧНЕМ С </a:t>
            </a:r>
            <a:r>
              <a:rPr lang="ru-RU" sz="8000" b="1" dirty="0" smtClean="0">
                <a:solidFill>
                  <a:schemeClr val="bg2">
                    <a:lumMod val="10000"/>
                  </a:schemeClr>
                </a:solidFill>
                <a:latin typeface="+mj-lt"/>
              </a:rPr>
              <a:t>ХОРОШО ИЗВЕСТНОГО</a:t>
            </a:r>
            <a:endParaRPr lang="ru-RU" sz="8000" b="1" dirty="0" smtClean="0">
              <a:solidFill>
                <a:schemeClr val="bg2">
                  <a:lumMod val="10000"/>
                </a:schemeClr>
              </a:solidFill>
              <a:latin typeface="+mj-lt"/>
            </a:endParaRPr>
          </a:p>
        </p:txBody>
      </p:sp>
      <p:sp>
        <p:nvSpPr>
          <p:cNvPr id="2" name="AutoShape 8"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latin typeface="+mj-lt"/>
            </a:endParaRPr>
          </a:p>
        </p:txBody>
      </p:sp>
      <p:sp>
        <p:nvSpPr>
          <p:cNvPr id="7" name="AutoShape 12"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latin typeface="+mj-lt"/>
            </a:endParaRPr>
          </a:p>
        </p:txBody>
      </p:sp>
    </p:spTree>
    <p:extLst>
      <p:ext uri="{BB962C8B-B14F-4D97-AF65-F5344CB8AC3E}">
        <p14:creationId xmlns:p14="http://schemas.microsoft.com/office/powerpoint/2010/main" val="15463863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8"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7" name="AutoShape 12"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44" name="TextBox 43"/>
          <p:cNvSpPr txBox="1"/>
          <p:nvPr/>
        </p:nvSpPr>
        <p:spPr>
          <a:xfrm>
            <a:off x="5268191" y="293742"/>
            <a:ext cx="3696296" cy="4647426"/>
          </a:xfrm>
          <a:prstGeom prst="rect">
            <a:avLst/>
          </a:prstGeom>
          <a:noFill/>
        </p:spPr>
        <p:txBody>
          <a:bodyPr wrap="square" rtlCol="0">
            <a:spAutoFit/>
          </a:bodyPr>
          <a:lstStyle/>
          <a:p>
            <a:r>
              <a:rPr lang="ru-RU" sz="4000" dirty="0" smtClean="0"/>
              <a:t>Главное – зарплата.</a:t>
            </a:r>
          </a:p>
          <a:p>
            <a:r>
              <a:rPr lang="ru-RU" sz="2400" dirty="0" smtClean="0"/>
              <a:t>55% респондентов указали зарплату как главный критерий выбора работы – по результатам опроса, проведенного </a:t>
            </a:r>
            <a:r>
              <a:rPr lang="ru-RU" sz="2400" dirty="0"/>
              <a:t>международной консалтинговой компанией </a:t>
            </a:r>
            <a:r>
              <a:rPr lang="ru-RU" sz="2400" dirty="0" err="1"/>
              <a:t>Towers</a:t>
            </a:r>
            <a:r>
              <a:rPr lang="ru-RU" sz="2400" dirty="0"/>
              <a:t> </a:t>
            </a:r>
            <a:r>
              <a:rPr lang="ru-RU" sz="2400" dirty="0" err="1" smtClean="0"/>
              <a:t>Watson</a:t>
            </a:r>
            <a:r>
              <a:rPr lang="ru-RU" sz="2400" dirty="0" smtClean="0"/>
              <a:t> в 2012 г.</a:t>
            </a:r>
          </a:p>
        </p:txBody>
      </p:sp>
      <p:pic>
        <p:nvPicPr>
          <p:cNvPr id="21" name="Picture 6" descr="http://img1.joyreactor.cc/pics/post/%D1%81%D0%BC%D0%B5%D1%88%D0%BD%D1%8B%D0%B5-%D0%B4%D0%B5%D0%BC%D0%BE%D1%82%D0%B8%D0%B2%D0%B0%D1%82%D0%BE%D1%80%D1%8B-auto-25501.jpeg"/>
          <p:cNvPicPr>
            <a:picLocks noChangeAspect="1" noChangeArrowheads="1"/>
          </p:cNvPicPr>
          <p:nvPr/>
        </p:nvPicPr>
        <p:blipFill rotWithShape="1">
          <a:blip r:embed="rId3">
            <a:extLst>
              <a:ext uri="{28A0092B-C50C-407E-A947-70E740481C1C}">
                <a14:useLocalDpi xmlns:a14="http://schemas.microsoft.com/office/drawing/2010/main" val="0"/>
              </a:ext>
            </a:extLst>
          </a:blip>
          <a:srcRect b="2419"/>
          <a:stretch/>
        </p:blipFill>
        <p:spPr bwMode="auto">
          <a:xfrm>
            <a:off x="266963" y="284250"/>
            <a:ext cx="4740965" cy="56650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82460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8"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3074" name="Picture 2" descr="https://encrypted-tbn2.google.com/images?q=tbn:ANd9GcSEOX2pnskq8QKO03KqVpZlz1zUnyyZKEhI4_5sFn63FkBJw5b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029198"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5528351" y="332655"/>
            <a:ext cx="3312368" cy="4401205"/>
          </a:xfrm>
          <a:prstGeom prst="rect">
            <a:avLst/>
          </a:prstGeom>
          <a:noFill/>
        </p:spPr>
        <p:txBody>
          <a:bodyPr wrap="square" rtlCol="0">
            <a:spAutoFit/>
          </a:bodyPr>
          <a:lstStyle/>
          <a:p>
            <a:r>
              <a:rPr lang="ru-RU" sz="4000" dirty="0" smtClean="0"/>
              <a:t>Буду платить больше – будут лучше работать – будут больше приносить мне денег!</a:t>
            </a:r>
            <a:endParaRPr lang="ru-RU" sz="2400" dirty="0" smtClean="0"/>
          </a:p>
        </p:txBody>
      </p:sp>
    </p:spTree>
    <p:extLst>
      <p:ext uri="{BB962C8B-B14F-4D97-AF65-F5344CB8AC3E}">
        <p14:creationId xmlns:p14="http://schemas.microsoft.com/office/powerpoint/2010/main" val="15892027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79512" y="15007"/>
            <a:ext cx="8856984" cy="584775"/>
          </a:xfrm>
          <a:prstGeom prst="rect">
            <a:avLst/>
          </a:prstGeom>
        </p:spPr>
        <p:txBody>
          <a:bodyPr wrap="square">
            <a:spAutoFit/>
          </a:bodyPr>
          <a:lstStyle/>
          <a:p>
            <a:r>
              <a:rPr lang="ru-RU" sz="3200" b="1" dirty="0" smtClean="0">
                <a:solidFill>
                  <a:schemeClr val="bg2">
                    <a:lumMod val="10000"/>
                  </a:schemeClr>
                </a:solidFill>
              </a:rPr>
              <a:t>Внимание, вопрос!</a:t>
            </a:r>
            <a:endParaRPr lang="ru-RU" sz="3200" b="1" dirty="0">
              <a:solidFill>
                <a:schemeClr val="bg2">
                  <a:lumMod val="10000"/>
                </a:schemeClr>
              </a:solidFill>
            </a:endParaRPr>
          </a:p>
        </p:txBody>
      </p:sp>
      <p:sp>
        <p:nvSpPr>
          <p:cNvPr id="2" name="AutoShape 8"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7" name="AutoShape 12"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1" name="TextBox 10"/>
          <p:cNvSpPr txBox="1"/>
          <p:nvPr/>
        </p:nvSpPr>
        <p:spPr>
          <a:xfrm>
            <a:off x="1892676" y="1124744"/>
            <a:ext cx="6608757" cy="2123658"/>
          </a:xfrm>
          <a:prstGeom prst="rect">
            <a:avLst/>
          </a:prstGeom>
          <a:noFill/>
        </p:spPr>
        <p:txBody>
          <a:bodyPr wrap="square" rtlCol="0">
            <a:spAutoFit/>
          </a:bodyPr>
          <a:lstStyle/>
          <a:p>
            <a:r>
              <a:rPr lang="ru-RU" sz="4400" dirty="0" smtClean="0"/>
              <a:t>Хотите ли Вы зарабатывать больше денег?</a:t>
            </a:r>
          </a:p>
        </p:txBody>
      </p:sp>
      <p:sp>
        <p:nvSpPr>
          <p:cNvPr id="12" name="TextBox 11"/>
          <p:cNvSpPr txBox="1"/>
          <p:nvPr/>
        </p:nvSpPr>
        <p:spPr>
          <a:xfrm>
            <a:off x="1892676" y="3681606"/>
            <a:ext cx="6619681" cy="2123658"/>
          </a:xfrm>
          <a:prstGeom prst="rect">
            <a:avLst/>
          </a:prstGeom>
          <a:noFill/>
        </p:spPr>
        <p:txBody>
          <a:bodyPr wrap="square" rtlCol="0">
            <a:spAutoFit/>
          </a:bodyPr>
          <a:lstStyle/>
          <a:p>
            <a:r>
              <a:rPr lang="ru-RU" sz="4400" dirty="0" smtClean="0"/>
              <a:t>Если Вам будут больше платить, станете ли Вы больше работать?</a:t>
            </a:r>
          </a:p>
        </p:txBody>
      </p:sp>
      <p:pic>
        <p:nvPicPr>
          <p:cNvPr id="9218" name="Picture 2" descr="http://media.moneyweb.ro/image/201103/w460/semnul_intrebarii_4981370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6594" y="1268760"/>
            <a:ext cx="1396082" cy="139608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media.moneyweb.ro/image/201103/w460/semnul_intrebarii_4981370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9231" y="3833118"/>
            <a:ext cx="1396082" cy="13960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878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8"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3074" name="Picture 2" descr="https://encrypted-tbn2.google.com/images?q=tbn:ANd9GcSEOX2pnskq8QKO03KqVpZlz1zUnyyZKEhI4_5sFn63FkBJw5b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029198"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5528351" y="332655"/>
            <a:ext cx="3312368" cy="4401205"/>
          </a:xfrm>
          <a:prstGeom prst="rect">
            <a:avLst/>
          </a:prstGeom>
          <a:noFill/>
        </p:spPr>
        <p:txBody>
          <a:bodyPr wrap="square" rtlCol="0">
            <a:spAutoFit/>
          </a:bodyPr>
          <a:lstStyle/>
          <a:p>
            <a:r>
              <a:rPr lang="ru-RU" sz="4000" dirty="0" smtClean="0"/>
              <a:t>Буду платить больше – будут лучше работать – будут больше приносить мне денег!</a:t>
            </a:r>
            <a:endParaRPr lang="ru-RU" sz="2400" dirty="0" smtClean="0"/>
          </a:p>
        </p:txBody>
      </p:sp>
      <p:sp>
        <p:nvSpPr>
          <p:cNvPr id="5" name="Пятиугольник 4"/>
          <p:cNvSpPr/>
          <p:nvPr/>
        </p:nvSpPr>
        <p:spPr>
          <a:xfrm>
            <a:off x="0" y="5445224"/>
            <a:ext cx="6516216" cy="936104"/>
          </a:xfrm>
          <a:prstGeom prst="homePlate">
            <a:avLst>
              <a:gd name="adj" fmla="val 33943"/>
            </a:avLst>
          </a:prstGeom>
          <a:solidFill>
            <a:srgbClr val="FFCC00"/>
          </a:solidFill>
          <a:ln>
            <a:solidFill>
              <a:srgbClr val="FFCC00"/>
            </a:solidFill>
          </a:ln>
        </p:spPr>
        <p:style>
          <a:lnRef idx="1">
            <a:schemeClr val="accent5"/>
          </a:lnRef>
          <a:fillRef idx="2">
            <a:schemeClr val="accent5"/>
          </a:fillRef>
          <a:effectRef idx="1">
            <a:schemeClr val="accent5"/>
          </a:effectRef>
          <a:fontRef idx="minor">
            <a:schemeClr val="dk1"/>
          </a:fontRef>
        </p:style>
        <p:txBody>
          <a:bodyPr rtlCol="0" anchor="ctr"/>
          <a:lstStyle/>
          <a:p>
            <a:pPr lvl="1"/>
            <a:r>
              <a:rPr lang="ru-RU" sz="3600" dirty="0" smtClean="0"/>
              <a:t>Размечтался!</a:t>
            </a:r>
            <a:endParaRPr lang="ru-RU" sz="3600" dirty="0"/>
          </a:p>
        </p:txBody>
      </p:sp>
    </p:spTree>
    <p:extLst>
      <p:ext uri="{BB962C8B-B14F-4D97-AF65-F5344CB8AC3E}">
        <p14:creationId xmlns:p14="http://schemas.microsoft.com/office/powerpoint/2010/main" val="1915925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14"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342" y="623740"/>
            <a:ext cx="8060826" cy="60456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Прямоугольник 14"/>
          <p:cNvSpPr/>
          <p:nvPr/>
        </p:nvSpPr>
        <p:spPr>
          <a:xfrm>
            <a:off x="1073010" y="617538"/>
            <a:ext cx="216024" cy="219174"/>
          </a:xfrm>
          <a:prstGeom prst="rect">
            <a:avLst/>
          </a:prstGeom>
          <a:solidFill>
            <a:srgbClr val="E761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Прямоугольник 27"/>
          <p:cNvSpPr/>
          <p:nvPr/>
        </p:nvSpPr>
        <p:spPr>
          <a:xfrm>
            <a:off x="2699792" y="617538"/>
            <a:ext cx="216024" cy="21917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9" name="TextBox 28"/>
          <p:cNvSpPr txBox="1"/>
          <p:nvPr/>
        </p:nvSpPr>
        <p:spPr>
          <a:xfrm>
            <a:off x="1405325" y="548680"/>
            <a:ext cx="4462819" cy="369332"/>
          </a:xfrm>
          <a:prstGeom prst="rect">
            <a:avLst/>
          </a:prstGeom>
          <a:noFill/>
        </p:spPr>
        <p:txBody>
          <a:bodyPr wrap="square" rtlCol="0">
            <a:spAutoFit/>
          </a:bodyPr>
          <a:lstStyle/>
          <a:p>
            <a:r>
              <a:rPr lang="ru-RU" dirty="0" smtClean="0"/>
              <a:t>Зарплата            Мотивация</a:t>
            </a:r>
          </a:p>
        </p:txBody>
      </p:sp>
      <p:sp>
        <p:nvSpPr>
          <p:cNvPr id="16" name="Скругленная прямоугольная выноска 15"/>
          <p:cNvSpPr/>
          <p:nvPr/>
        </p:nvSpPr>
        <p:spPr>
          <a:xfrm>
            <a:off x="1175655" y="2564904"/>
            <a:ext cx="1752129" cy="541514"/>
          </a:xfrm>
          <a:prstGeom prst="wedgeRoundRectCallout">
            <a:avLst>
              <a:gd name="adj1" fmla="val 35986"/>
              <a:gd name="adj2" fmla="val 100864"/>
              <a:gd name="adj3" fmla="val 16667"/>
            </a:avLst>
          </a:prstGeom>
          <a:solidFill>
            <a:srgbClr val="FFC00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ru-RU" sz="1400" dirty="0" smtClean="0">
                <a:solidFill>
                  <a:schemeClr val="tx1"/>
                </a:solidFill>
              </a:rPr>
              <a:t>Что-то </a:t>
            </a:r>
            <a:r>
              <a:rPr lang="ru-RU" sz="1400" dirty="0">
                <a:solidFill>
                  <a:schemeClr val="tx1"/>
                </a:solidFill>
              </a:rPr>
              <a:t>мне недоплачивают!</a:t>
            </a:r>
          </a:p>
        </p:txBody>
      </p:sp>
      <p:sp>
        <p:nvSpPr>
          <p:cNvPr id="19" name="Скругленная прямоугольная выноска 18"/>
          <p:cNvSpPr/>
          <p:nvPr/>
        </p:nvSpPr>
        <p:spPr>
          <a:xfrm>
            <a:off x="1547664" y="1412776"/>
            <a:ext cx="2052228" cy="864096"/>
          </a:xfrm>
          <a:prstGeom prst="wedgeRoundRectCallout">
            <a:avLst>
              <a:gd name="adj1" fmla="val 45175"/>
              <a:gd name="adj2" fmla="val 164962"/>
              <a:gd name="adj3" fmla="val 16667"/>
            </a:avLst>
          </a:prstGeom>
          <a:solidFill>
            <a:srgbClr val="FFC00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ru-RU" sz="1400" dirty="0" smtClean="0">
                <a:solidFill>
                  <a:schemeClr val="tx1"/>
                </a:solidFill>
              </a:rPr>
              <a:t>Так</a:t>
            </a:r>
            <a:r>
              <a:rPr lang="ru-RU" sz="1400" dirty="0">
                <a:solidFill>
                  <a:schemeClr val="tx1"/>
                </a:solidFill>
              </a:rPr>
              <a:t>, пойду требовать повышения или уволюсь!</a:t>
            </a:r>
          </a:p>
        </p:txBody>
      </p:sp>
      <p:sp>
        <p:nvSpPr>
          <p:cNvPr id="34" name="Скругленная прямоугольная выноска 33"/>
          <p:cNvSpPr/>
          <p:nvPr/>
        </p:nvSpPr>
        <p:spPr>
          <a:xfrm>
            <a:off x="3851919" y="1124744"/>
            <a:ext cx="2376265" cy="657364"/>
          </a:xfrm>
          <a:prstGeom prst="wedgeRoundRectCallout">
            <a:avLst>
              <a:gd name="adj1" fmla="val -37752"/>
              <a:gd name="adj2" fmla="val 218670"/>
              <a:gd name="adj3" fmla="val 16667"/>
            </a:avLst>
          </a:prstGeom>
          <a:solidFill>
            <a:srgbClr val="FFC00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ru-RU" sz="1400" dirty="0" smtClean="0">
                <a:solidFill>
                  <a:schemeClr val="tx1"/>
                </a:solidFill>
              </a:rPr>
              <a:t>Круто! Повысили  ЗП!</a:t>
            </a:r>
          </a:p>
          <a:p>
            <a:pPr algn="ctr"/>
            <a:r>
              <a:rPr lang="ru-RU" sz="1400" dirty="0" smtClean="0">
                <a:solidFill>
                  <a:schemeClr val="tx1"/>
                </a:solidFill>
              </a:rPr>
              <a:t>Теперь заживем!</a:t>
            </a:r>
            <a:endParaRPr lang="ru-RU" sz="1400" dirty="0">
              <a:solidFill>
                <a:schemeClr val="tx1"/>
              </a:solidFill>
            </a:endParaRPr>
          </a:p>
        </p:txBody>
      </p:sp>
      <p:sp>
        <p:nvSpPr>
          <p:cNvPr id="35" name="Скругленная прямоугольная выноска 34"/>
          <p:cNvSpPr/>
          <p:nvPr/>
        </p:nvSpPr>
        <p:spPr>
          <a:xfrm>
            <a:off x="5069858" y="2132856"/>
            <a:ext cx="1734390" cy="864096"/>
          </a:xfrm>
          <a:prstGeom prst="wedgeRoundRectCallout">
            <a:avLst>
              <a:gd name="adj1" fmla="val -64501"/>
              <a:gd name="adj2" fmla="val 87695"/>
              <a:gd name="adj3" fmla="val 16667"/>
            </a:avLst>
          </a:prstGeom>
          <a:solidFill>
            <a:srgbClr val="FFC00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ru-RU" sz="1400" dirty="0" smtClean="0">
                <a:solidFill>
                  <a:schemeClr val="tx1"/>
                </a:solidFill>
              </a:rPr>
              <a:t>ЗП как ЗП, не лучше, чем у других…</a:t>
            </a:r>
            <a:endParaRPr lang="ru-RU" sz="1400" dirty="0">
              <a:solidFill>
                <a:schemeClr val="tx1"/>
              </a:solidFill>
            </a:endParaRPr>
          </a:p>
        </p:txBody>
      </p:sp>
      <p:sp>
        <p:nvSpPr>
          <p:cNvPr id="37" name="Скругленная прямоугольная выноска 36"/>
          <p:cNvSpPr/>
          <p:nvPr/>
        </p:nvSpPr>
        <p:spPr>
          <a:xfrm>
            <a:off x="7020272" y="2294147"/>
            <a:ext cx="1752129" cy="541514"/>
          </a:xfrm>
          <a:prstGeom prst="wedgeRoundRectCallout">
            <a:avLst>
              <a:gd name="adj1" fmla="val -123891"/>
              <a:gd name="adj2" fmla="val 162511"/>
              <a:gd name="adj3" fmla="val 16667"/>
            </a:avLst>
          </a:prstGeom>
          <a:solidFill>
            <a:srgbClr val="FFC00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ru-RU" sz="1400" dirty="0" smtClean="0">
                <a:solidFill>
                  <a:schemeClr val="tx1"/>
                </a:solidFill>
              </a:rPr>
              <a:t>Что-то </a:t>
            </a:r>
            <a:r>
              <a:rPr lang="ru-RU" sz="1400" dirty="0">
                <a:solidFill>
                  <a:schemeClr val="tx1"/>
                </a:solidFill>
              </a:rPr>
              <a:t>мне недоплачивают!</a:t>
            </a:r>
          </a:p>
        </p:txBody>
      </p:sp>
      <p:sp>
        <p:nvSpPr>
          <p:cNvPr id="38" name="TextBox 37"/>
          <p:cNvSpPr txBox="1"/>
          <p:nvPr/>
        </p:nvSpPr>
        <p:spPr>
          <a:xfrm>
            <a:off x="2555776" y="5589240"/>
            <a:ext cx="539221" cy="369332"/>
          </a:xfrm>
          <a:prstGeom prst="rect">
            <a:avLst/>
          </a:prstGeom>
          <a:noFill/>
        </p:spPr>
        <p:txBody>
          <a:bodyPr wrap="square" rtlCol="0">
            <a:spAutoFit/>
          </a:bodyPr>
          <a:lstStyle/>
          <a:p>
            <a:r>
              <a:rPr lang="ru-RU" dirty="0" smtClean="0"/>
              <a:t>12</a:t>
            </a:r>
          </a:p>
        </p:txBody>
      </p:sp>
      <p:sp>
        <p:nvSpPr>
          <p:cNvPr id="39" name="TextBox 38"/>
          <p:cNvSpPr txBox="1"/>
          <p:nvPr/>
        </p:nvSpPr>
        <p:spPr>
          <a:xfrm>
            <a:off x="7584521" y="5162309"/>
            <a:ext cx="1187880" cy="830997"/>
          </a:xfrm>
          <a:prstGeom prst="rect">
            <a:avLst/>
          </a:prstGeom>
          <a:noFill/>
        </p:spPr>
        <p:txBody>
          <a:bodyPr wrap="square" rtlCol="0">
            <a:spAutoFit/>
          </a:bodyPr>
          <a:lstStyle/>
          <a:p>
            <a:pPr algn="ctr"/>
            <a:r>
              <a:rPr lang="ru-RU" sz="1600" dirty="0" smtClean="0"/>
              <a:t>Условные месяцы работы</a:t>
            </a:r>
          </a:p>
        </p:txBody>
      </p:sp>
      <p:sp>
        <p:nvSpPr>
          <p:cNvPr id="40" name="TextBox 39"/>
          <p:cNvSpPr txBox="1"/>
          <p:nvPr/>
        </p:nvSpPr>
        <p:spPr>
          <a:xfrm>
            <a:off x="3384707" y="5589240"/>
            <a:ext cx="539221" cy="369332"/>
          </a:xfrm>
          <a:prstGeom prst="rect">
            <a:avLst/>
          </a:prstGeom>
          <a:noFill/>
        </p:spPr>
        <p:txBody>
          <a:bodyPr wrap="square" rtlCol="0">
            <a:spAutoFit/>
          </a:bodyPr>
          <a:lstStyle/>
          <a:p>
            <a:r>
              <a:rPr lang="ru-RU" dirty="0" smtClean="0"/>
              <a:t>18</a:t>
            </a:r>
          </a:p>
        </p:txBody>
      </p:sp>
      <p:sp>
        <p:nvSpPr>
          <p:cNvPr id="41" name="TextBox 40"/>
          <p:cNvSpPr txBox="1"/>
          <p:nvPr/>
        </p:nvSpPr>
        <p:spPr>
          <a:xfrm>
            <a:off x="3995936" y="5589240"/>
            <a:ext cx="539221" cy="369332"/>
          </a:xfrm>
          <a:prstGeom prst="rect">
            <a:avLst/>
          </a:prstGeom>
          <a:noFill/>
        </p:spPr>
        <p:txBody>
          <a:bodyPr wrap="square" rtlCol="0">
            <a:spAutoFit/>
          </a:bodyPr>
          <a:lstStyle/>
          <a:p>
            <a:r>
              <a:rPr lang="ru-RU" dirty="0" smtClean="0"/>
              <a:t>19</a:t>
            </a:r>
          </a:p>
        </p:txBody>
      </p:sp>
      <p:sp>
        <p:nvSpPr>
          <p:cNvPr id="42" name="TextBox 41"/>
          <p:cNvSpPr txBox="1"/>
          <p:nvPr/>
        </p:nvSpPr>
        <p:spPr>
          <a:xfrm>
            <a:off x="4572000" y="5589240"/>
            <a:ext cx="539221" cy="369332"/>
          </a:xfrm>
          <a:prstGeom prst="rect">
            <a:avLst/>
          </a:prstGeom>
          <a:noFill/>
        </p:spPr>
        <p:txBody>
          <a:bodyPr wrap="square" rtlCol="0">
            <a:spAutoFit/>
          </a:bodyPr>
          <a:lstStyle/>
          <a:p>
            <a:r>
              <a:rPr lang="ru-RU" dirty="0" smtClean="0"/>
              <a:t>22</a:t>
            </a:r>
          </a:p>
        </p:txBody>
      </p:sp>
      <p:sp>
        <p:nvSpPr>
          <p:cNvPr id="43" name="TextBox 42"/>
          <p:cNvSpPr txBox="1"/>
          <p:nvPr/>
        </p:nvSpPr>
        <p:spPr>
          <a:xfrm>
            <a:off x="5472939" y="5579948"/>
            <a:ext cx="539221" cy="369332"/>
          </a:xfrm>
          <a:prstGeom prst="rect">
            <a:avLst/>
          </a:prstGeom>
          <a:noFill/>
        </p:spPr>
        <p:txBody>
          <a:bodyPr wrap="square" rtlCol="0">
            <a:spAutoFit/>
          </a:bodyPr>
          <a:lstStyle/>
          <a:p>
            <a:r>
              <a:rPr lang="ru-RU" dirty="0" smtClean="0"/>
              <a:t>28</a:t>
            </a:r>
          </a:p>
        </p:txBody>
      </p:sp>
    </p:spTree>
    <p:extLst>
      <p:ext uri="{BB962C8B-B14F-4D97-AF65-F5344CB8AC3E}">
        <p14:creationId xmlns:p14="http://schemas.microsoft.com/office/powerpoint/2010/main" val="1761104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fade">
                                      <p:cBhvr>
                                        <p:cTn id="26" dur="500"/>
                                        <p:tgtEl>
                                          <p:spTgt spid="4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500"/>
                                        <p:tgtEl>
                                          <p:spTgt spid="3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fade">
                                      <p:cBhvr>
                                        <p:cTn id="34" dur="500"/>
                                        <p:tgtEl>
                                          <p:spTgt spid="42"/>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500"/>
                                        <p:tgtEl>
                                          <p:spTgt spid="3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fade">
                                      <p:cBhvr>
                                        <p:cTn id="4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animBg="1"/>
      <p:bldP spid="34" grpId="0" animBg="1"/>
      <p:bldP spid="35" grpId="0" animBg="1"/>
      <p:bldP spid="37" grpId="0" animBg="1"/>
      <p:bldP spid="38" grpId="0"/>
      <p:bldP spid="40" grpId="0"/>
      <p:bldP spid="41" grpId="0"/>
      <p:bldP spid="42" grpId="0"/>
      <p:bldP spid="4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8"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TextBox 9"/>
          <p:cNvSpPr txBox="1"/>
          <p:nvPr/>
        </p:nvSpPr>
        <p:spPr>
          <a:xfrm>
            <a:off x="4109486" y="810978"/>
            <a:ext cx="5034514" cy="4524315"/>
          </a:xfrm>
          <a:prstGeom prst="rect">
            <a:avLst/>
          </a:prstGeom>
          <a:noFill/>
        </p:spPr>
        <p:txBody>
          <a:bodyPr wrap="square" rtlCol="0">
            <a:spAutoFit/>
          </a:bodyPr>
          <a:lstStyle/>
          <a:p>
            <a:r>
              <a:rPr lang="ru-RU" sz="3600" b="1" dirty="0" smtClean="0"/>
              <a:t>Зарплата  - это… </a:t>
            </a:r>
          </a:p>
          <a:p>
            <a:pPr marL="457200" indent="-457200">
              <a:buFont typeface="Arial" pitchFamily="34" charset="0"/>
              <a:buChar char="•"/>
            </a:pPr>
            <a:r>
              <a:rPr lang="ru-RU" sz="2800" dirty="0" smtClean="0"/>
              <a:t>Компенсация затраченных на работу сил и времени</a:t>
            </a:r>
            <a:endParaRPr lang="ru-RU" sz="1600" dirty="0"/>
          </a:p>
          <a:p>
            <a:pPr marL="457200" indent="-457200">
              <a:buFont typeface="Arial" pitchFamily="34" charset="0"/>
              <a:buChar char="•"/>
            </a:pPr>
            <a:r>
              <a:rPr lang="ru-RU" sz="2800" dirty="0" smtClean="0"/>
              <a:t>Конкурентное преимущество при поиске новых сотрудников</a:t>
            </a:r>
          </a:p>
          <a:p>
            <a:pPr marL="457200" indent="-457200">
              <a:buFont typeface="Arial" pitchFamily="34" charset="0"/>
              <a:buChar char="•"/>
            </a:pPr>
            <a:r>
              <a:rPr lang="ru-RU" sz="2800" dirty="0" smtClean="0"/>
              <a:t>Через 3 месяца воспринимается как должное, через 6 – как недостаточное. </a:t>
            </a:r>
          </a:p>
        </p:txBody>
      </p:sp>
      <p:pic>
        <p:nvPicPr>
          <p:cNvPr id="5124" name="Picture 4" descr="https://encrypted-tbn1.google.com/images?q=tbn:ANd9GcRjUMnAbhBfzF08nxYhKPDYyOSIW4GyvWjJyiRIkk9iiJgydI7Gi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87" y="620688"/>
            <a:ext cx="4083799" cy="4213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76677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4860032" y="192853"/>
            <a:ext cx="4104456" cy="5016758"/>
          </a:xfrm>
          <a:prstGeom prst="rect">
            <a:avLst/>
          </a:prstGeom>
          <a:noFill/>
        </p:spPr>
        <p:txBody>
          <a:bodyPr wrap="square" rtlCol="0">
            <a:spAutoFit/>
          </a:bodyPr>
          <a:lstStyle/>
          <a:p>
            <a:pPr marL="457200" indent="-457200">
              <a:buFont typeface="Arial" pitchFamily="34" charset="0"/>
              <a:buChar char="•"/>
            </a:pPr>
            <a:r>
              <a:rPr lang="ru-RU" sz="3200" dirty="0" smtClean="0">
                <a:latin typeface="+mj-lt"/>
              </a:rPr>
              <a:t>Я работаю давно – мне </a:t>
            </a:r>
            <a:r>
              <a:rPr lang="ru-RU" sz="3200" b="1" dirty="0" smtClean="0">
                <a:latin typeface="+mj-lt"/>
              </a:rPr>
              <a:t>должны</a:t>
            </a:r>
            <a:r>
              <a:rPr lang="ru-RU" sz="3200" dirty="0" smtClean="0">
                <a:latin typeface="+mj-lt"/>
              </a:rPr>
              <a:t> платить больше</a:t>
            </a:r>
          </a:p>
          <a:p>
            <a:pPr marL="457200" indent="-457200">
              <a:buFont typeface="Arial" pitchFamily="34" charset="0"/>
              <a:buChar char="•"/>
            </a:pPr>
            <a:r>
              <a:rPr lang="ru-RU" sz="3200" dirty="0" smtClean="0">
                <a:latin typeface="+mj-lt"/>
              </a:rPr>
              <a:t>Я работаю хорошо – мне </a:t>
            </a:r>
            <a:r>
              <a:rPr lang="ru-RU" sz="3200" b="1" dirty="0" smtClean="0">
                <a:latin typeface="+mj-lt"/>
              </a:rPr>
              <a:t>должны</a:t>
            </a:r>
            <a:r>
              <a:rPr lang="ru-RU" sz="3200" dirty="0" smtClean="0">
                <a:latin typeface="+mj-lt"/>
              </a:rPr>
              <a:t> платить больше</a:t>
            </a:r>
          </a:p>
          <a:p>
            <a:pPr marL="457200" indent="-457200">
              <a:buFont typeface="Arial" pitchFamily="34" charset="0"/>
              <a:buChar char="•"/>
            </a:pPr>
            <a:r>
              <a:rPr lang="ru-RU" sz="3200" dirty="0" smtClean="0">
                <a:latin typeface="+mj-lt"/>
              </a:rPr>
              <a:t>У конкурентов платят больше – мне </a:t>
            </a:r>
            <a:r>
              <a:rPr lang="ru-RU" sz="3200" b="1" dirty="0" smtClean="0">
                <a:latin typeface="+mj-lt"/>
              </a:rPr>
              <a:t>должны </a:t>
            </a:r>
            <a:r>
              <a:rPr lang="ru-RU" sz="3200" dirty="0" smtClean="0">
                <a:latin typeface="+mj-lt"/>
              </a:rPr>
              <a:t>платить больше…</a:t>
            </a:r>
            <a:endParaRPr lang="ru-RU" dirty="0" smtClean="0">
              <a:latin typeface="+mj-lt"/>
            </a:endParaRPr>
          </a:p>
        </p:txBody>
      </p:sp>
      <p:pic>
        <p:nvPicPr>
          <p:cNvPr id="13" name="Picture 2" descr="http://demotivations.info/uploads/www.demotivations.info3l0zlb1r5i1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910" y="188641"/>
            <a:ext cx="4655122" cy="6413724"/>
          </a:xfrm>
          <a:prstGeom prst="rect">
            <a:avLst/>
          </a:prstGeom>
          <a:noFill/>
          <a:extLst>
            <a:ext uri="{909E8E84-426E-40DD-AFC4-6F175D3DCCD1}">
              <a14:hiddenFill xmlns:a14="http://schemas.microsoft.com/office/drawing/2010/main">
                <a:solidFill>
                  <a:srgbClr val="FFFFFF"/>
                </a:solidFill>
              </a14:hiddenFill>
            </a:ext>
          </a:extLst>
        </p:spPr>
      </p:pic>
      <p:sp>
        <p:nvSpPr>
          <p:cNvPr id="16" name="Пятиугольник 15"/>
          <p:cNvSpPr/>
          <p:nvPr/>
        </p:nvSpPr>
        <p:spPr>
          <a:xfrm>
            <a:off x="0" y="5445224"/>
            <a:ext cx="6516216" cy="936104"/>
          </a:xfrm>
          <a:prstGeom prst="homePlate">
            <a:avLst>
              <a:gd name="adj" fmla="val 33943"/>
            </a:avLst>
          </a:prstGeom>
          <a:solidFill>
            <a:srgbClr val="FFCC00"/>
          </a:solidFill>
          <a:ln>
            <a:solidFill>
              <a:srgbClr val="FFCC0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800" dirty="0"/>
              <a:t>Будете платить мне больше, чтобы я больше работал? Размечтались!</a:t>
            </a:r>
            <a:endParaRPr lang="ru-RU" sz="1600" dirty="0"/>
          </a:p>
        </p:txBody>
      </p:sp>
    </p:spTree>
    <p:extLst>
      <p:ext uri="{BB962C8B-B14F-4D97-AF65-F5344CB8AC3E}">
        <p14:creationId xmlns:p14="http://schemas.microsoft.com/office/powerpoint/2010/main" val="3431643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cs10600.userapi.com/v10600594/1a2/wQhinRbOK4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9144000" cy="690341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3" y="116632"/>
            <a:ext cx="1584176" cy="2001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Прямоугольник 10"/>
          <p:cNvSpPr/>
          <p:nvPr/>
        </p:nvSpPr>
        <p:spPr>
          <a:xfrm>
            <a:off x="1907704" y="188640"/>
            <a:ext cx="2232248" cy="1200329"/>
          </a:xfrm>
          <a:prstGeom prst="rect">
            <a:avLst/>
          </a:prstGeom>
        </p:spPr>
        <p:txBody>
          <a:bodyPr wrap="square">
            <a:spAutoFit/>
          </a:bodyPr>
          <a:lstStyle/>
          <a:p>
            <a:r>
              <a:rPr lang="ru-RU" sz="3600" b="1" dirty="0" smtClean="0"/>
              <a:t>Абрахам</a:t>
            </a:r>
          </a:p>
          <a:p>
            <a:r>
              <a:rPr lang="ru-RU" sz="3600" b="1" dirty="0" err="1" smtClean="0"/>
              <a:t>Маслоу</a:t>
            </a:r>
            <a:endParaRPr lang="ru-RU" sz="3600" b="1" dirty="0"/>
          </a:p>
        </p:txBody>
      </p:sp>
      <p:sp>
        <p:nvSpPr>
          <p:cNvPr id="3" name="Овал 2"/>
          <p:cNvSpPr/>
          <p:nvPr/>
        </p:nvSpPr>
        <p:spPr>
          <a:xfrm>
            <a:off x="1" y="4365104"/>
            <a:ext cx="9143999" cy="1584176"/>
          </a:xfrm>
          <a:prstGeom prst="ellipse">
            <a:avLst/>
          </a:prstGeom>
          <a:noFill/>
          <a:ln w="57150">
            <a:solidFill>
              <a:srgbClr val="FFC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15" name="Овал 14"/>
          <p:cNvSpPr/>
          <p:nvPr/>
        </p:nvSpPr>
        <p:spPr>
          <a:xfrm>
            <a:off x="1" y="188640"/>
            <a:ext cx="9143999" cy="4132359"/>
          </a:xfrm>
          <a:prstGeom prst="ellipse">
            <a:avLst/>
          </a:prstGeom>
          <a:noFill/>
          <a:ln w="57150">
            <a:solidFill>
              <a:srgbClr val="FFC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2001833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4660079" y="260648"/>
            <a:ext cx="4499992" cy="4401205"/>
          </a:xfrm>
          <a:prstGeom prst="rect">
            <a:avLst/>
          </a:prstGeom>
          <a:noFill/>
        </p:spPr>
        <p:txBody>
          <a:bodyPr wrap="square" rtlCol="0">
            <a:spAutoFit/>
          </a:bodyPr>
          <a:lstStyle/>
          <a:p>
            <a:r>
              <a:rPr lang="ru-RU" sz="4000" dirty="0" smtClean="0"/>
              <a:t>Заплачу мало – уйдут к конкурентам</a:t>
            </a:r>
          </a:p>
          <a:p>
            <a:r>
              <a:rPr lang="ru-RU" sz="4000" dirty="0" smtClean="0"/>
              <a:t>Заплачу много – захотят большего. </a:t>
            </a:r>
          </a:p>
          <a:p>
            <a:endParaRPr lang="ru-RU" sz="4000" dirty="0"/>
          </a:p>
          <a:p>
            <a:r>
              <a:rPr lang="ru-RU" sz="4000" dirty="0" smtClean="0"/>
              <a:t>Что делать-то?!</a:t>
            </a:r>
            <a:endParaRPr lang="ru-RU" sz="2400" dirty="0" smtClean="0"/>
          </a:p>
        </p:txBody>
      </p:sp>
      <p:pic>
        <p:nvPicPr>
          <p:cNvPr id="10242" name="Picture 2" descr="https://encrypted-tbn2.google.com/images?q=tbn:ANd9GcSnc7A4MJIgh0OtFLkWu4b7Hi1N5yaNZJwy63stzOzNqPK6qyDGn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2" y="0"/>
            <a:ext cx="4594092" cy="6891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3275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cs10600.userapi.com/v10600594/1a2/wQhinRbOK4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9144000" cy="690341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3" y="116632"/>
            <a:ext cx="1584176" cy="2001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Прямоугольник 10"/>
          <p:cNvSpPr/>
          <p:nvPr/>
        </p:nvSpPr>
        <p:spPr>
          <a:xfrm>
            <a:off x="1907704" y="188640"/>
            <a:ext cx="2232248" cy="1200329"/>
          </a:xfrm>
          <a:prstGeom prst="rect">
            <a:avLst/>
          </a:prstGeom>
        </p:spPr>
        <p:txBody>
          <a:bodyPr wrap="square">
            <a:spAutoFit/>
          </a:bodyPr>
          <a:lstStyle/>
          <a:p>
            <a:r>
              <a:rPr lang="ru-RU" sz="3600" b="1" dirty="0" smtClean="0"/>
              <a:t>Абрахам</a:t>
            </a:r>
          </a:p>
          <a:p>
            <a:r>
              <a:rPr lang="ru-RU" sz="3600" b="1" dirty="0" err="1" smtClean="0"/>
              <a:t>Маслоу</a:t>
            </a:r>
            <a:endParaRPr lang="ru-RU" sz="3600" b="1" dirty="0"/>
          </a:p>
        </p:txBody>
      </p:sp>
      <p:sp>
        <p:nvSpPr>
          <p:cNvPr id="15" name="Овал 14"/>
          <p:cNvSpPr/>
          <p:nvPr/>
        </p:nvSpPr>
        <p:spPr>
          <a:xfrm>
            <a:off x="1" y="188640"/>
            <a:ext cx="9143999" cy="5832648"/>
          </a:xfrm>
          <a:prstGeom prst="ellipse">
            <a:avLst/>
          </a:prstGeom>
          <a:noFill/>
          <a:ln w="57150">
            <a:solidFill>
              <a:srgbClr val="FFC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1658011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90944" y="15007"/>
            <a:ext cx="8745551" cy="461665"/>
          </a:xfrm>
          <a:prstGeom prst="rect">
            <a:avLst/>
          </a:prstGeom>
        </p:spPr>
        <p:txBody>
          <a:bodyPr wrap="square">
            <a:spAutoFit/>
          </a:bodyPr>
          <a:lstStyle/>
          <a:p>
            <a:r>
              <a:rPr lang="ru-RU" sz="2400" i="1" dirty="0" smtClean="0">
                <a:solidFill>
                  <a:schemeClr val="bg2">
                    <a:lumMod val="10000"/>
                  </a:schemeClr>
                </a:solidFill>
              </a:rPr>
              <a:t>Идеальная ситуация</a:t>
            </a:r>
            <a:endParaRPr lang="ru-RU" sz="2400" i="1" dirty="0">
              <a:solidFill>
                <a:schemeClr val="bg2">
                  <a:lumMod val="10000"/>
                </a:schemeClr>
              </a:solidFill>
            </a:endParaRPr>
          </a:p>
        </p:txBody>
      </p:sp>
      <p:sp>
        <p:nvSpPr>
          <p:cNvPr id="2" name="AutoShape 8"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7" name="AutoShape 12"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 name="AutoShape 14"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TextBox 9"/>
          <p:cNvSpPr txBox="1"/>
          <p:nvPr/>
        </p:nvSpPr>
        <p:spPr>
          <a:xfrm>
            <a:off x="5436530" y="515888"/>
            <a:ext cx="3635896" cy="2554545"/>
          </a:xfrm>
          <a:prstGeom prst="rect">
            <a:avLst/>
          </a:prstGeom>
          <a:noFill/>
        </p:spPr>
        <p:txBody>
          <a:bodyPr wrap="square" rtlCol="0">
            <a:spAutoFit/>
          </a:bodyPr>
          <a:lstStyle/>
          <a:p>
            <a:r>
              <a:rPr lang="ru-RU" sz="4000" dirty="0" smtClean="0"/>
              <a:t>Платите людям столько, чтобы они не думали о деньгах</a:t>
            </a:r>
            <a:endParaRPr lang="ru-RU" sz="2400" dirty="0" smtClean="0"/>
          </a:p>
        </p:txBody>
      </p:sp>
      <p:pic>
        <p:nvPicPr>
          <p:cNvPr id="13314" name="Picture 2" descr="http://alnet.com.ua/forum/files/thumbs/t_1_19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595" y="515888"/>
            <a:ext cx="4888814" cy="5001344"/>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408147" y="5517232"/>
            <a:ext cx="4892262" cy="369332"/>
          </a:xfrm>
          <a:prstGeom prst="rect">
            <a:avLst/>
          </a:prstGeom>
        </p:spPr>
        <p:txBody>
          <a:bodyPr wrap="square">
            <a:spAutoFit/>
          </a:bodyPr>
          <a:lstStyle/>
          <a:p>
            <a:pPr algn="ctr"/>
            <a:r>
              <a:rPr lang="ru-RU" dirty="0" smtClean="0"/>
              <a:t>Недостижимый сферический конь в вакууме</a:t>
            </a:r>
            <a:endParaRPr lang="ru-RU" sz="1100" dirty="0"/>
          </a:p>
        </p:txBody>
      </p:sp>
    </p:spTree>
    <p:extLst>
      <p:ext uri="{BB962C8B-B14F-4D97-AF65-F5344CB8AC3E}">
        <p14:creationId xmlns:p14="http://schemas.microsoft.com/office/powerpoint/2010/main" val="1197085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fade">
                                      <p:cBhvr>
                                        <p:cTn id="7" dur="500"/>
                                        <p:tgtEl>
                                          <p:spTgt spid="133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2576" y="2492896"/>
            <a:ext cx="9151331" cy="2308324"/>
          </a:xfrm>
          <a:prstGeom prst="rect">
            <a:avLst/>
          </a:prstGeom>
        </p:spPr>
        <p:txBody>
          <a:bodyPr wrap="square">
            <a:spAutoFit/>
          </a:bodyPr>
          <a:lstStyle/>
          <a:p>
            <a:pPr algn="ctr"/>
            <a:r>
              <a:rPr lang="ru-RU" sz="7200" b="1" dirty="0" smtClean="0">
                <a:solidFill>
                  <a:schemeClr val="bg2">
                    <a:lumMod val="10000"/>
                  </a:schemeClr>
                </a:solidFill>
                <a:latin typeface="+mj-lt"/>
              </a:rPr>
              <a:t>ПЕРЕХОДИМ К </a:t>
            </a:r>
            <a:r>
              <a:rPr lang="ru-RU" sz="7200" b="1" dirty="0" smtClean="0">
                <a:solidFill>
                  <a:schemeClr val="bg2">
                    <a:lumMod val="10000"/>
                  </a:schemeClr>
                </a:solidFill>
                <a:latin typeface="+mj-lt"/>
              </a:rPr>
              <a:t>«СВЕЖЕМУ»</a:t>
            </a:r>
            <a:r>
              <a:rPr lang="ru-RU" sz="7200" b="1" dirty="0" smtClean="0">
                <a:solidFill>
                  <a:schemeClr val="bg2">
                    <a:lumMod val="10000"/>
                  </a:schemeClr>
                </a:solidFill>
                <a:latin typeface="+mj-lt"/>
                <a:sym typeface="Wingdings" panose="05000000000000000000" pitchFamily="2" charset="2"/>
              </a:rPr>
              <a:t></a:t>
            </a:r>
            <a:endParaRPr lang="ru-RU" sz="6000" b="1" dirty="0" smtClean="0">
              <a:solidFill>
                <a:schemeClr val="bg2">
                  <a:lumMod val="10000"/>
                </a:schemeClr>
              </a:solidFill>
              <a:latin typeface="+mj-lt"/>
            </a:endParaRPr>
          </a:p>
        </p:txBody>
      </p:sp>
      <p:sp>
        <p:nvSpPr>
          <p:cNvPr id="2" name="AutoShape 8"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latin typeface="+mj-lt"/>
            </a:endParaRPr>
          </a:p>
        </p:txBody>
      </p:sp>
      <p:sp>
        <p:nvSpPr>
          <p:cNvPr id="7" name="AutoShape 12"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latin typeface="+mj-lt"/>
            </a:endParaRPr>
          </a:p>
        </p:txBody>
      </p:sp>
    </p:spTree>
    <p:extLst>
      <p:ext uri="{BB962C8B-B14F-4D97-AF65-F5344CB8AC3E}">
        <p14:creationId xmlns:p14="http://schemas.microsoft.com/office/powerpoint/2010/main" val="29567004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79512" y="15007"/>
            <a:ext cx="8856984" cy="584775"/>
          </a:xfrm>
          <a:prstGeom prst="rect">
            <a:avLst/>
          </a:prstGeom>
        </p:spPr>
        <p:txBody>
          <a:bodyPr wrap="square">
            <a:spAutoFit/>
          </a:bodyPr>
          <a:lstStyle/>
          <a:p>
            <a:r>
              <a:rPr lang="ru-RU" sz="3200" b="1" dirty="0" smtClean="0">
                <a:solidFill>
                  <a:schemeClr val="bg2">
                    <a:lumMod val="10000"/>
                  </a:schemeClr>
                </a:solidFill>
              </a:rPr>
              <a:t>Внимание, вопрос!</a:t>
            </a:r>
            <a:endParaRPr lang="ru-RU" sz="3200" b="1" dirty="0">
              <a:solidFill>
                <a:schemeClr val="bg2">
                  <a:lumMod val="10000"/>
                </a:schemeClr>
              </a:solidFill>
            </a:endParaRPr>
          </a:p>
        </p:txBody>
      </p:sp>
      <p:sp>
        <p:nvSpPr>
          <p:cNvPr id="2" name="AutoShape 8"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7" name="AutoShape 12"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 name="AutoShape 14"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1" name="TextBox 10"/>
          <p:cNvSpPr txBox="1"/>
          <p:nvPr/>
        </p:nvSpPr>
        <p:spPr>
          <a:xfrm>
            <a:off x="1835696" y="1334378"/>
            <a:ext cx="6665737" cy="1446550"/>
          </a:xfrm>
          <a:prstGeom prst="rect">
            <a:avLst/>
          </a:prstGeom>
          <a:noFill/>
        </p:spPr>
        <p:txBody>
          <a:bodyPr wrap="square" rtlCol="0">
            <a:spAutoFit/>
          </a:bodyPr>
          <a:lstStyle/>
          <a:p>
            <a:r>
              <a:rPr lang="ru-RU" sz="4400" dirty="0" smtClean="0"/>
              <a:t>Что Вы умеете и любите делать лучше всего?</a:t>
            </a:r>
          </a:p>
        </p:txBody>
      </p:sp>
      <p:sp>
        <p:nvSpPr>
          <p:cNvPr id="12" name="TextBox 11"/>
          <p:cNvSpPr txBox="1"/>
          <p:nvPr/>
        </p:nvSpPr>
        <p:spPr>
          <a:xfrm>
            <a:off x="1835696" y="3638634"/>
            <a:ext cx="6676661" cy="1446550"/>
          </a:xfrm>
          <a:prstGeom prst="rect">
            <a:avLst/>
          </a:prstGeom>
          <a:noFill/>
        </p:spPr>
        <p:txBody>
          <a:bodyPr wrap="square" rtlCol="0">
            <a:spAutoFit/>
          </a:bodyPr>
          <a:lstStyle/>
          <a:p>
            <a:r>
              <a:rPr lang="ru-RU" sz="4400" dirty="0" smtClean="0"/>
              <a:t>Что мотивирует Вас заниматься этим делом?</a:t>
            </a:r>
          </a:p>
        </p:txBody>
      </p:sp>
      <p:pic>
        <p:nvPicPr>
          <p:cNvPr id="13" name="Picture 2" descr="http://media.moneyweb.ro/image/201103/w460/semnul_intrebarii_4981370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6594" y="1268760"/>
            <a:ext cx="1396082" cy="139608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media.moneyweb.ro/image/201103/w460/semnul_intrebarii_4981370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1416" y="3638634"/>
            <a:ext cx="1396082" cy="13960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4324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79512" y="15007"/>
            <a:ext cx="8856984" cy="461665"/>
          </a:xfrm>
          <a:prstGeom prst="rect">
            <a:avLst/>
          </a:prstGeom>
        </p:spPr>
        <p:txBody>
          <a:bodyPr wrap="square">
            <a:spAutoFit/>
          </a:bodyPr>
          <a:lstStyle/>
          <a:p>
            <a:r>
              <a:rPr lang="ru-RU" sz="2400" b="1" dirty="0" smtClean="0">
                <a:solidFill>
                  <a:schemeClr val="bg2">
                    <a:lumMod val="10000"/>
                  </a:schemeClr>
                </a:solidFill>
              </a:rPr>
              <a:t>Слагаемые эффективности</a:t>
            </a:r>
            <a:endParaRPr lang="ru-RU" sz="2400" b="1" dirty="0">
              <a:solidFill>
                <a:schemeClr val="bg2">
                  <a:lumMod val="10000"/>
                </a:schemeClr>
              </a:solidFill>
            </a:endParaRPr>
          </a:p>
        </p:txBody>
      </p:sp>
      <p:sp>
        <p:nvSpPr>
          <p:cNvPr id="22" name="Прямоугольник 21"/>
          <p:cNvSpPr/>
          <p:nvPr/>
        </p:nvSpPr>
        <p:spPr>
          <a:xfrm>
            <a:off x="445175" y="663079"/>
            <a:ext cx="3130088" cy="461665"/>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lgn="ctr"/>
            <a:r>
              <a:rPr lang="ru-RU" sz="2400" b="1" dirty="0" smtClean="0"/>
              <a:t>Я могу</a:t>
            </a:r>
          </a:p>
        </p:txBody>
      </p:sp>
      <p:sp>
        <p:nvSpPr>
          <p:cNvPr id="26" name="Прямоугольник 25"/>
          <p:cNvSpPr/>
          <p:nvPr/>
        </p:nvSpPr>
        <p:spPr>
          <a:xfrm>
            <a:off x="4019155" y="663079"/>
            <a:ext cx="2088232" cy="461665"/>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lgn="ctr"/>
            <a:r>
              <a:rPr lang="ru-RU" sz="2400" b="1" dirty="0" smtClean="0"/>
              <a:t>Я не хочу</a:t>
            </a:r>
          </a:p>
        </p:txBody>
      </p:sp>
      <p:sp>
        <p:nvSpPr>
          <p:cNvPr id="2" name="AutoShape 8"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 name="AutoShape 10"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7" name="AutoShape 12"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 name="AutoShape 14"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41" name="Picture 17" descr="http://www.filmz.ru/pub/img/img4827_1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9344" y="1229817"/>
            <a:ext cx="3144544" cy="443143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1" name="Прямоугольник 30"/>
          <p:cNvSpPr/>
          <p:nvPr/>
        </p:nvSpPr>
        <p:spPr>
          <a:xfrm>
            <a:off x="395536" y="5733256"/>
            <a:ext cx="3130088" cy="461665"/>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lgn="ctr"/>
            <a:r>
              <a:rPr lang="ru-RU" sz="2400" b="1" dirty="0" smtClean="0"/>
              <a:t>Я могу</a:t>
            </a:r>
          </a:p>
        </p:txBody>
      </p:sp>
      <p:sp>
        <p:nvSpPr>
          <p:cNvPr id="32" name="Прямоугольник 31"/>
          <p:cNvSpPr/>
          <p:nvPr/>
        </p:nvSpPr>
        <p:spPr>
          <a:xfrm>
            <a:off x="4019155" y="5733256"/>
            <a:ext cx="2088232" cy="461665"/>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lgn="ctr"/>
            <a:r>
              <a:rPr lang="ru-RU" sz="2400" b="1" dirty="0" smtClean="0"/>
              <a:t>Я хочу!</a:t>
            </a:r>
          </a:p>
        </p:txBody>
      </p:sp>
      <p:pic>
        <p:nvPicPr>
          <p:cNvPr id="1042" name="Picture 18"/>
          <p:cNvPicPr>
            <a:picLocks noChangeAspect="1" noChangeArrowheads="1"/>
          </p:cNvPicPr>
          <p:nvPr/>
        </p:nvPicPr>
        <p:blipFill rotWithShape="1">
          <a:blip r:embed="rId4">
            <a:extLst>
              <a:ext uri="{28A0092B-C50C-407E-A947-70E740481C1C}">
                <a14:useLocalDpi xmlns:a14="http://schemas.microsoft.com/office/drawing/2010/main" val="0"/>
              </a:ext>
            </a:extLst>
          </a:blip>
          <a:srcRect t="24593"/>
          <a:stretch/>
        </p:blipFill>
        <p:spPr bwMode="auto">
          <a:xfrm>
            <a:off x="6588224" y="625027"/>
            <a:ext cx="2304256" cy="12918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Плюс 10"/>
          <p:cNvSpPr/>
          <p:nvPr/>
        </p:nvSpPr>
        <p:spPr>
          <a:xfrm>
            <a:off x="3590536" y="663079"/>
            <a:ext cx="405400" cy="461665"/>
          </a:xfrm>
          <a:prstGeom prst="mathPlus">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ru-RU"/>
          </a:p>
        </p:txBody>
      </p:sp>
      <p:sp>
        <p:nvSpPr>
          <p:cNvPr id="35" name="Плюс 34"/>
          <p:cNvSpPr/>
          <p:nvPr/>
        </p:nvSpPr>
        <p:spPr>
          <a:xfrm>
            <a:off x="3563888" y="5733256"/>
            <a:ext cx="405400" cy="461665"/>
          </a:xfrm>
          <a:prstGeom prst="mathPlus">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ru-RU"/>
          </a:p>
        </p:txBody>
      </p:sp>
      <p:sp>
        <p:nvSpPr>
          <p:cNvPr id="12" name="Равно 11"/>
          <p:cNvSpPr/>
          <p:nvPr/>
        </p:nvSpPr>
        <p:spPr>
          <a:xfrm>
            <a:off x="6107387" y="716830"/>
            <a:ext cx="480837" cy="335906"/>
          </a:xfrm>
          <a:prstGeom prst="mathEqual">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ru-RU">
              <a:solidFill>
                <a:schemeClr val="tx1"/>
              </a:solidFill>
            </a:endParaRPr>
          </a:p>
        </p:txBody>
      </p:sp>
      <p:pic>
        <p:nvPicPr>
          <p:cNvPr id="1048" name="Picture 24" descr="http://images2.fanpop.com/image/photos/14000000/Superman-superman-14008911-400-518.jpg"/>
          <p:cNvPicPr>
            <a:picLocks noChangeAspect="1" noChangeArrowheads="1"/>
          </p:cNvPicPr>
          <p:nvPr/>
        </p:nvPicPr>
        <p:blipFill rotWithShape="1">
          <a:blip r:embed="rId5">
            <a:extLst>
              <a:ext uri="{28A0092B-C50C-407E-A947-70E740481C1C}">
                <a14:useLocalDpi xmlns:a14="http://schemas.microsoft.com/office/drawing/2010/main" val="0"/>
              </a:ext>
            </a:extLst>
          </a:blip>
          <a:srcRect t="7282" r="2815" b="5513"/>
          <a:stretch/>
        </p:blipFill>
        <p:spPr bwMode="auto">
          <a:xfrm>
            <a:off x="6624648" y="3966517"/>
            <a:ext cx="2304255" cy="26775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0" name="Равно 39"/>
          <p:cNvSpPr/>
          <p:nvPr/>
        </p:nvSpPr>
        <p:spPr>
          <a:xfrm>
            <a:off x="6132651" y="5796135"/>
            <a:ext cx="480837" cy="335906"/>
          </a:xfrm>
          <a:prstGeom prst="mathEqual">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ru-RU">
              <a:solidFill>
                <a:schemeClr val="tx1"/>
              </a:solidFill>
            </a:endParaRPr>
          </a:p>
        </p:txBody>
      </p:sp>
      <p:pic>
        <p:nvPicPr>
          <p:cNvPr id="1026" name="Picture 2" descr="https://encrypted-tbn2.google.com/images?q=tbn:ANd9GcRUIYOBacErQrzIiCS99XA-tfKMWeUDCgv-rM5ZXEDPAHqgk71Y"/>
          <p:cNvPicPr>
            <a:picLocks noChangeAspect="1" noChangeArrowheads="1"/>
          </p:cNvPicPr>
          <p:nvPr/>
        </p:nvPicPr>
        <p:blipFill rotWithShape="1">
          <a:blip r:embed="rId6">
            <a:extLst>
              <a:ext uri="{28A0092B-C50C-407E-A947-70E740481C1C}">
                <a14:useLocalDpi xmlns:a14="http://schemas.microsoft.com/office/drawing/2010/main" val="0"/>
              </a:ext>
            </a:extLst>
          </a:blip>
          <a:srcRect b="16635"/>
          <a:stretch/>
        </p:blipFill>
        <p:spPr bwMode="auto">
          <a:xfrm>
            <a:off x="6624648" y="2204864"/>
            <a:ext cx="2267831" cy="1575478"/>
          </a:xfrm>
          <a:prstGeom prst="rect">
            <a:avLst/>
          </a:prstGeom>
          <a:noFill/>
          <a:extLst>
            <a:ext uri="{909E8E84-426E-40DD-AFC4-6F175D3DCCD1}">
              <a14:hiddenFill xmlns:a14="http://schemas.microsoft.com/office/drawing/2010/main">
                <a:solidFill>
                  <a:srgbClr val="FFFFFF"/>
                </a:solidFill>
              </a14:hiddenFill>
            </a:ext>
          </a:extLst>
        </p:spPr>
      </p:pic>
      <p:sp>
        <p:nvSpPr>
          <p:cNvPr id="23" name="Прямоугольник 22"/>
          <p:cNvSpPr/>
          <p:nvPr/>
        </p:nvSpPr>
        <p:spPr>
          <a:xfrm>
            <a:off x="3995936" y="2512723"/>
            <a:ext cx="2088232" cy="830997"/>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lgn="ctr"/>
            <a:r>
              <a:rPr lang="ru-RU" sz="2400" b="1" dirty="0" smtClean="0"/>
              <a:t>Я не хочу,</a:t>
            </a:r>
          </a:p>
          <a:p>
            <a:pPr algn="ctr"/>
            <a:r>
              <a:rPr lang="ru-RU" sz="2400" b="1" dirty="0"/>
              <a:t>н</a:t>
            </a:r>
            <a:r>
              <a:rPr lang="ru-RU" sz="2400" b="1" dirty="0" smtClean="0"/>
              <a:t>о должен</a:t>
            </a:r>
          </a:p>
        </p:txBody>
      </p:sp>
      <p:sp>
        <p:nvSpPr>
          <p:cNvPr id="27" name="Плюс 26"/>
          <p:cNvSpPr/>
          <p:nvPr/>
        </p:nvSpPr>
        <p:spPr>
          <a:xfrm>
            <a:off x="3567317" y="2512723"/>
            <a:ext cx="405400" cy="461665"/>
          </a:xfrm>
          <a:prstGeom prst="mathPlus">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ru-RU"/>
          </a:p>
        </p:txBody>
      </p:sp>
      <p:sp>
        <p:nvSpPr>
          <p:cNvPr id="28" name="Равно 27"/>
          <p:cNvSpPr/>
          <p:nvPr/>
        </p:nvSpPr>
        <p:spPr>
          <a:xfrm>
            <a:off x="6084168" y="2566474"/>
            <a:ext cx="480837" cy="335906"/>
          </a:xfrm>
          <a:prstGeom prst="mathEqual">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1663242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041"/>
                                        </p:tgtEl>
                                        <p:attrNameLst>
                                          <p:attrName>style.visibility</p:attrName>
                                        </p:attrNameLst>
                                      </p:cBhvr>
                                      <p:to>
                                        <p:strVal val="visible"/>
                                      </p:to>
                                    </p:set>
                                    <p:anim calcmode="lin" valueType="num">
                                      <p:cBhvr additive="base">
                                        <p:cTn id="11" dur="500" fill="hold"/>
                                        <p:tgtEl>
                                          <p:spTgt spid="1041"/>
                                        </p:tgtEl>
                                        <p:attrNameLst>
                                          <p:attrName>ppt_x</p:attrName>
                                        </p:attrNameLst>
                                      </p:cBhvr>
                                      <p:tavLst>
                                        <p:tav tm="0">
                                          <p:val>
                                            <p:strVal val="1+#ppt_w/2"/>
                                          </p:val>
                                        </p:tav>
                                        <p:tav tm="100000">
                                          <p:val>
                                            <p:strVal val="#ppt_x"/>
                                          </p:val>
                                        </p:tav>
                                      </p:tavLst>
                                    </p:anim>
                                    <p:anim calcmode="lin" valueType="num">
                                      <p:cBhvr additive="base">
                                        <p:cTn id="12" dur="500" fill="hold"/>
                                        <p:tgtEl>
                                          <p:spTgt spid="1041"/>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500" fill="hold"/>
                                        <p:tgtEl>
                                          <p:spTgt spid="31"/>
                                        </p:tgtEl>
                                        <p:attrNameLst>
                                          <p:attrName>ppt_x</p:attrName>
                                        </p:attrNameLst>
                                      </p:cBhvr>
                                      <p:tavLst>
                                        <p:tav tm="0">
                                          <p:val>
                                            <p:strVal val="1+#ppt_w/2"/>
                                          </p:val>
                                        </p:tav>
                                        <p:tav tm="100000">
                                          <p:val>
                                            <p:strVal val="#ppt_x"/>
                                          </p:val>
                                        </p:tav>
                                      </p:tavLst>
                                    </p:anim>
                                    <p:anim calcmode="lin" valueType="num">
                                      <p:cBhvr additive="base">
                                        <p:cTn id="16"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1+#ppt_w/2"/>
                                          </p:val>
                                        </p:tav>
                                        <p:tav tm="100000">
                                          <p:val>
                                            <p:strVal val="#ppt_x"/>
                                          </p:val>
                                        </p:tav>
                                      </p:tavLst>
                                    </p:anim>
                                    <p:anim calcmode="lin" valueType="num">
                                      <p:cBhvr additive="base">
                                        <p:cTn id="22" dur="500" fill="hold"/>
                                        <p:tgtEl>
                                          <p:spTgt spid="11"/>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1+#ppt_w/2"/>
                                          </p:val>
                                        </p:tav>
                                        <p:tav tm="100000">
                                          <p:val>
                                            <p:strVal val="#ppt_x"/>
                                          </p:val>
                                        </p:tav>
                                      </p:tavLst>
                                    </p:anim>
                                    <p:anim calcmode="lin" valueType="num">
                                      <p:cBhvr additive="base">
                                        <p:cTn id="26" dur="500" fill="hold"/>
                                        <p:tgtEl>
                                          <p:spTgt spid="26"/>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1+#ppt_w/2"/>
                                          </p:val>
                                        </p:tav>
                                        <p:tav tm="100000">
                                          <p:val>
                                            <p:strVal val="#ppt_x"/>
                                          </p:val>
                                        </p:tav>
                                      </p:tavLst>
                                    </p:anim>
                                    <p:anim calcmode="lin" valueType="num">
                                      <p:cBhvr additive="base">
                                        <p:cTn id="30" dur="500" fill="hold"/>
                                        <p:tgtEl>
                                          <p:spTgt spid="12"/>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0"/>
                                  </p:stCondLst>
                                  <p:childTnLst>
                                    <p:set>
                                      <p:cBhvr>
                                        <p:cTn id="32" dur="1" fill="hold">
                                          <p:stCondLst>
                                            <p:cond delay="0"/>
                                          </p:stCondLst>
                                        </p:cTn>
                                        <p:tgtEl>
                                          <p:spTgt spid="1042"/>
                                        </p:tgtEl>
                                        <p:attrNameLst>
                                          <p:attrName>style.visibility</p:attrName>
                                        </p:attrNameLst>
                                      </p:cBhvr>
                                      <p:to>
                                        <p:strVal val="visible"/>
                                      </p:to>
                                    </p:set>
                                    <p:anim calcmode="lin" valueType="num">
                                      <p:cBhvr additive="base">
                                        <p:cTn id="33" dur="500" fill="hold"/>
                                        <p:tgtEl>
                                          <p:spTgt spid="1042"/>
                                        </p:tgtEl>
                                        <p:attrNameLst>
                                          <p:attrName>ppt_x</p:attrName>
                                        </p:attrNameLst>
                                      </p:cBhvr>
                                      <p:tavLst>
                                        <p:tav tm="0">
                                          <p:val>
                                            <p:strVal val="1+#ppt_w/2"/>
                                          </p:val>
                                        </p:tav>
                                        <p:tav tm="100000">
                                          <p:val>
                                            <p:strVal val="#ppt_x"/>
                                          </p:val>
                                        </p:tav>
                                      </p:tavLst>
                                    </p:anim>
                                    <p:anim calcmode="lin" valueType="num">
                                      <p:cBhvr additive="base">
                                        <p:cTn id="34" dur="500" fill="hold"/>
                                        <p:tgtEl>
                                          <p:spTgt spid="1042"/>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grpId="0" nodeType="click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additive="base">
                                        <p:cTn id="39" dur="500" fill="hold"/>
                                        <p:tgtEl>
                                          <p:spTgt spid="27"/>
                                        </p:tgtEl>
                                        <p:attrNameLst>
                                          <p:attrName>ppt_x</p:attrName>
                                        </p:attrNameLst>
                                      </p:cBhvr>
                                      <p:tavLst>
                                        <p:tav tm="0">
                                          <p:val>
                                            <p:strVal val="1+#ppt_w/2"/>
                                          </p:val>
                                        </p:tav>
                                        <p:tav tm="100000">
                                          <p:val>
                                            <p:strVal val="#ppt_x"/>
                                          </p:val>
                                        </p:tav>
                                      </p:tavLst>
                                    </p:anim>
                                    <p:anim calcmode="lin" valueType="num">
                                      <p:cBhvr additive="base">
                                        <p:cTn id="40" dur="500" fill="hold"/>
                                        <p:tgtEl>
                                          <p:spTgt spid="27"/>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1+#ppt_w/2"/>
                                          </p:val>
                                        </p:tav>
                                        <p:tav tm="100000">
                                          <p:val>
                                            <p:strVal val="#ppt_x"/>
                                          </p:val>
                                        </p:tav>
                                      </p:tavLst>
                                    </p:anim>
                                    <p:anim calcmode="lin" valueType="num">
                                      <p:cBhvr additive="base">
                                        <p:cTn id="44" dur="500" fill="hold"/>
                                        <p:tgtEl>
                                          <p:spTgt spid="23"/>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500" fill="hold"/>
                                        <p:tgtEl>
                                          <p:spTgt spid="28"/>
                                        </p:tgtEl>
                                        <p:attrNameLst>
                                          <p:attrName>ppt_x</p:attrName>
                                        </p:attrNameLst>
                                      </p:cBhvr>
                                      <p:tavLst>
                                        <p:tav tm="0">
                                          <p:val>
                                            <p:strVal val="1+#ppt_w/2"/>
                                          </p:val>
                                        </p:tav>
                                        <p:tav tm="100000">
                                          <p:val>
                                            <p:strVal val="#ppt_x"/>
                                          </p:val>
                                        </p:tav>
                                      </p:tavLst>
                                    </p:anim>
                                    <p:anim calcmode="lin" valueType="num">
                                      <p:cBhvr additive="base">
                                        <p:cTn id="48" dur="500" fill="hold"/>
                                        <p:tgtEl>
                                          <p:spTgt spid="28"/>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0"/>
                                  </p:stCondLst>
                                  <p:childTnLst>
                                    <p:set>
                                      <p:cBhvr>
                                        <p:cTn id="50" dur="1" fill="hold">
                                          <p:stCondLst>
                                            <p:cond delay="0"/>
                                          </p:stCondLst>
                                        </p:cTn>
                                        <p:tgtEl>
                                          <p:spTgt spid="1026"/>
                                        </p:tgtEl>
                                        <p:attrNameLst>
                                          <p:attrName>style.visibility</p:attrName>
                                        </p:attrNameLst>
                                      </p:cBhvr>
                                      <p:to>
                                        <p:strVal val="visible"/>
                                      </p:to>
                                    </p:set>
                                    <p:anim calcmode="lin" valueType="num">
                                      <p:cBhvr additive="base">
                                        <p:cTn id="51" dur="500" fill="hold"/>
                                        <p:tgtEl>
                                          <p:spTgt spid="1026"/>
                                        </p:tgtEl>
                                        <p:attrNameLst>
                                          <p:attrName>ppt_x</p:attrName>
                                        </p:attrNameLst>
                                      </p:cBhvr>
                                      <p:tavLst>
                                        <p:tav tm="0">
                                          <p:val>
                                            <p:strVal val="1+#ppt_w/2"/>
                                          </p:val>
                                        </p:tav>
                                        <p:tav tm="100000">
                                          <p:val>
                                            <p:strVal val="#ppt_x"/>
                                          </p:val>
                                        </p:tav>
                                      </p:tavLst>
                                    </p:anim>
                                    <p:anim calcmode="lin" valueType="num">
                                      <p:cBhvr additive="base">
                                        <p:cTn id="52" dur="500" fill="hold"/>
                                        <p:tgtEl>
                                          <p:spTgt spid="1026"/>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2" fill="hold" grpId="0" nodeType="clickEffect">
                                  <p:stCondLst>
                                    <p:cond delay="0"/>
                                  </p:stCondLst>
                                  <p:childTnLst>
                                    <p:set>
                                      <p:cBhvr>
                                        <p:cTn id="56" dur="1" fill="hold">
                                          <p:stCondLst>
                                            <p:cond delay="0"/>
                                          </p:stCondLst>
                                        </p:cTn>
                                        <p:tgtEl>
                                          <p:spTgt spid="35"/>
                                        </p:tgtEl>
                                        <p:attrNameLst>
                                          <p:attrName>style.visibility</p:attrName>
                                        </p:attrNameLst>
                                      </p:cBhvr>
                                      <p:to>
                                        <p:strVal val="visible"/>
                                      </p:to>
                                    </p:set>
                                    <p:anim calcmode="lin" valueType="num">
                                      <p:cBhvr additive="base">
                                        <p:cTn id="57" dur="500" fill="hold"/>
                                        <p:tgtEl>
                                          <p:spTgt spid="35"/>
                                        </p:tgtEl>
                                        <p:attrNameLst>
                                          <p:attrName>ppt_x</p:attrName>
                                        </p:attrNameLst>
                                      </p:cBhvr>
                                      <p:tavLst>
                                        <p:tav tm="0">
                                          <p:val>
                                            <p:strVal val="1+#ppt_w/2"/>
                                          </p:val>
                                        </p:tav>
                                        <p:tav tm="100000">
                                          <p:val>
                                            <p:strVal val="#ppt_x"/>
                                          </p:val>
                                        </p:tav>
                                      </p:tavLst>
                                    </p:anim>
                                    <p:anim calcmode="lin" valueType="num">
                                      <p:cBhvr additive="base">
                                        <p:cTn id="58" dur="500" fill="hold"/>
                                        <p:tgtEl>
                                          <p:spTgt spid="35"/>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32"/>
                                        </p:tgtEl>
                                        <p:attrNameLst>
                                          <p:attrName>style.visibility</p:attrName>
                                        </p:attrNameLst>
                                      </p:cBhvr>
                                      <p:to>
                                        <p:strVal val="visible"/>
                                      </p:to>
                                    </p:set>
                                    <p:anim calcmode="lin" valueType="num">
                                      <p:cBhvr additive="base">
                                        <p:cTn id="61" dur="500" fill="hold"/>
                                        <p:tgtEl>
                                          <p:spTgt spid="32"/>
                                        </p:tgtEl>
                                        <p:attrNameLst>
                                          <p:attrName>ppt_x</p:attrName>
                                        </p:attrNameLst>
                                      </p:cBhvr>
                                      <p:tavLst>
                                        <p:tav tm="0">
                                          <p:val>
                                            <p:strVal val="1+#ppt_w/2"/>
                                          </p:val>
                                        </p:tav>
                                        <p:tav tm="100000">
                                          <p:val>
                                            <p:strVal val="#ppt_x"/>
                                          </p:val>
                                        </p:tav>
                                      </p:tavLst>
                                    </p:anim>
                                    <p:anim calcmode="lin" valueType="num">
                                      <p:cBhvr additive="base">
                                        <p:cTn id="62" dur="500" fill="hold"/>
                                        <p:tgtEl>
                                          <p:spTgt spid="32"/>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40"/>
                                        </p:tgtEl>
                                        <p:attrNameLst>
                                          <p:attrName>style.visibility</p:attrName>
                                        </p:attrNameLst>
                                      </p:cBhvr>
                                      <p:to>
                                        <p:strVal val="visible"/>
                                      </p:to>
                                    </p:set>
                                    <p:anim calcmode="lin" valueType="num">
                                      <p:cBhvr additive="base">
                                        <p:cTn id="65" dur="500" fill="hold"/>
                                        <p:tgtEl>
                                          <p:spTgt spid="40"/>
                                        </p:tgtEl>
                                        <p:attrNameLst>
                                          <p:attrName>ppt_x</p:attrName>
                                        </p:attrNameLst>
                                      </p:cBhvr>
                                      <p:tavLst>
                                        <p:tav tm="0">
                                          <p:val>
                                            <p:strVal val="1+#ppt_w/2"/>
                                          </p:val>
                                        </p:tav>
                                        <p:tav tm="100000">
                                          <p:val>
                                            <p:strVal val="#ppt_x"/>
                                          </p:val>
                                        </p:tav>
                                      </p:tavLst>
                                    </p:anim>
                                    <p:anim calcmode="lin" valueType="num">
                                      <p:cBhvr additive="base">
                                        <p:cTn id="66" dur="500" fill="hold"/>
                                        <p:tgtEl>
                                          <p:spTgt spid="40"/>
                                        </p:tgtEl>
                                        <p:attrNameLst>
                                          <p:attrName>ppt_y</p:attrName>
                                        </p:attrNameLst>
                                      </p:cBhvr>
                                      <p:tavLst>
                                        <p:tav tm="0">
                                          <p:val>
                                            <p:strVal val="#ppt_y"/>
                                          </p:val>
                                        </p:tav>
                                        <p:tav tm="100000">
                                          <p:val>
                                            <p:strVal val="#ppt_y"/>
                                          </p:val>
                                        </p:tav>
                                      </p:tavLst>
                                    </p:anim>
                                  </p:childTnLst>
                                </p:cTn>
                              </p:par>
                              <p:par>
                                <p:cTn id="67" presetID="2" presetClass="entr" presetSubtype="2" fill="hold" nodeType="withEffect">
                                  <p:stCondLst>
                                    <p:cond delay="0"/>
                                  </p:stCondLst>
                                  <p:childTnLst>
                                    <p:set>
                                      <p:cBhvr>
                                        <p:cTn id="68" dur="1" fill="hold">
                                          <p:stCondLst>
                                            <p:cond delay="0"/>
                                          </p:stCondLst>
                                        </p:cTn>
                                        <p:tgtEl>
                                          <p:spTgt spid="1048"/>
                                        </p:tgtEl>
                                        <p:attrNameLst>
                                          <p:attrName>style.visibility</p:attrName>
                                        </p:attrNameLst>
                                      </p:cBhvr>
                                      <p:to>
                                        <p:strVal val="visible"/>
                                      </p:to>
                                    </p:set>
                                    <p:anim calcmode="lin" valueType="num">
                                      <p:cBhvr additive="base">
                                        <p:cTn id="69" dur="500" fill="hold"/>
                                        <p:tgtEl>
                                          <p:spTgt spid="1048"/>
                                        </p:tgtEl>
                                        <p:attrNameLst>
                                          <p:attrName>ppt_x</p:attrName>
                                        </p:attrNameLst>
                                      </p:cBhvr>
                                      <p:tavLst>
                                        <p:tav tm="0">
                                          <p:val>
                                            <p:strVal val="1+#ppt_w/2"/>
                                          </p:val>
                                        </p:tav>
                                        <p:tav tm="100000">
                                          <p:val>
                                            <p:strVal val="#ppt_x"/>
                                          </p:val>
                                        </p:tav>
                                      </p:tavLst>
                                    </p:anim>
                                    <p:anim calcmode="lin" valueType="num">
                                      <p:cBhvr additive="base">
                                        <p:cTn id="70" dur="500" fill="hold"/>
                                        <p:tgtEl>
                                          <p:spTgt spid="10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6" grpId="0" animBg="1"/>
      <p:bldP spid="31" grpId="0" animBg="1"/>
      <p:bldP spid="32" grpId="0" animBg="1"/>
      <p:bldP spid="11" grpId="0" animBg="1"/>
      <p:bldP spid="35" grpId="0" animBg="1"/>
      <p:bldP spid="12" grpId="0" animBg="1"/>
      <p:bldP spid="40" grpId="0" animBg="1"/>
      <p:bldP spid="23" grpId="0" animBg="1"/>
      <p:bldP spid="27" grpId="0" animBg="1"/>
      <p:bldP spid="2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shatilova.files.wordpress.com/2012/08/can.png"/>
          <p:cNvPicPr>
            <a:picLocks noChangeAspect="1" noChangeArrowheads="1"/>
          </p:cNvPicPr>
          <p:nvPr/>
        </p:nvPicPr>
        <p:blipFill rotWithShape="1">
          <a:blip r:embed="rId3">
            <a:extLst>
              <a:ext uri="{28A0092B-C50C-407E-A947-70E740481C1C}">
                <a14:useLocalDpi xmlns:a14="http://schemas.microsoft.com/office/drawing/2010/main" val="0"/>
              </a:ext>
            </a:extLst>
          </a:blip>
          <a:srcRect t="2284"/>
          <a:stretch/>
        </p:blipFill>
        <p:spPr bwMode="auto">
          <a:xfrm>
            <a:off x="-12917" y="617538"/>
            <a:ext cx="9137104" cy="6027158"/>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179512" y="15007"/>
            <a:ext cx="8856984" cy="461665"/>
          </a:xfrm>
          <a:prstGeom prst="rect">
            <a:avLst/>
          </a:prstGeom>
        </p:spPr>
        <p:txBody>
          <a:bodyPr wrap="square">
            <a:spAutoFit/>
          </a:bodyPr>
          <a:lstStyle/>
          <a:p>
            <a:r>
              <a:rPr lang="ru-RU" sz="2400" b="1" dirty="0" smtClean="0">
                <a:solidFill>
                  <a:schemeClr val="bg2">
                    <a:lumMod val="10000"/>
                  </a:schemeClr>
                </a:solidFill>
              </a:rPr>
              <a:t>Площадь эффективности</a:t>
            </a:r>
            <a:endParaRPr lang="ru-RU" sz="2400" b="1" dirty="0">
              <a:solidFill>
                <a:schemeClr val="bg2">
                  <a:lumMod val="10000"/>
                </a:schemeClr>
              </a:solidFill>
            </a:endParaRPr>
          </a:p>
        </p:txBody>
      </p:sp>
      <p:sp>
        <p:nvSpPr>
          <p:cNvPr id="2" name="AutoShape 8"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 name="AutoShape 10"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7" name="AutoShape 12"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 name="AutoShape 14"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val="38744357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79512" y="15007"/>
            <a:ext cx="8856984" cy="461665"/>
          </a:xfrm>
          <a:prstGeom prst="rect">
            <a:avLst/>
          </a:prstGeom>
        </p:spPr>
        <p:txBody>
          <a:bodyPr wrap="square">
            <a:spAutoFit/>
          </a:bodyPr>
          <a:lstStyle/>
          <a:p>
            <a:r>
              <a:rPr lang="ru-RU" sz="2400" b="1" dirty="0" smtClean="0">
                <a:solidFill>
                  <a:schemeClr val="bg2">
                    <a:lumMod val="10000"/>
                  </a:schemeClr>
                </a:solidFill>
                <a:latin typeface="+mj-lt"/>
              </a:rPr>
              <a:t>Как выполняются условия «я могу» и «я хочу»</a:t>
            </a:r>
            <a:r>
              <a:rPr lang="ru-RU" sz="2400" b="1" dirty="0">
                <a:solidFill>
                  <a:schemeClr val="bg2">
                    <a:lumMod val="10000"/>
                  </a:schemeClr>
                </a:solidFill>
                <a:latin typeface="+mj-lt"/>
              </a:rPr>
              <a:t>?</a:t>
            </a:r>
            <a:endParaRPr lang="ru-RU" sz="2400" b="1" dirty="0" smtClean="0">
              <a:solidFill>
                <a:schemeClr val="bg2">
                  <a:lumMod val="10000"/>
                </a:schemeClr>
              </a:solidFill>
              <a:latin typeface="+mj-lt"/>
            </a:endParaRPr>
          </a:p>
        </p:txBody>
      </p:sp>
      <p:sp>
        <p:nvSpPr>
          <p:cNvPr id="7" name="Прямоугольник 6"/>
          <p:cNvSpPr/>
          <p:nvPr/>
        </p:nvSpPr>
        <p:spPr>
          <a:xfrm>
            <a:off x="568735" y="951110"/>
            <a:ext cx="1475474" cy="523220"/>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lgn="ctr"/>
            <a:r>
              <a:rPr lang="ru-RU" sz="2800" b="1" dirty="0" smtClean="0">
                <a:latin typeface="+mj-lt"/>
              </a:rPr>
              <a:t>Я могу</a:t>
            </a:r>
          </a:p>
        </p:txBody>
      </p:sp>
      <p:sp>
        <p:nvSpPr>
          <p:cNvPr id="8" name="Прямоугольник 7"/>
          <p:cNvSpPr/>
          <p:nvPr/>
        </p:nvSpPr>
        <p:spPr>
          <a:xfrm>
            <a:off x="539552" y="1965217"/>
            <a:ext cx="1967297" cy="338554"/>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lgn="ctr"/>
            <a:r>
              <a:rPr lang="ru-RU" sz="1600" b="1" dirty="0" smtClean="0">
                <a:latin typeface="+mj-lt"/>
              </a:rPr>
              <a:t>Знания</a:t>
            </a:r>
          </a:p>
        </p:txBody>
      </p:sp>
      <p:sp>
        <p:nvSpPr>
          <p:cNvPr id="9" name="Прямоугольник 8"/>
          <p:cNvSpPr/>
          <p:nvPr/>
        </p:nvSpPr>
        <p:spPr>
          <a:xfrm>
            <a:off x="539552" y="2579282"/>
            <a:ext cx="1967297" cy="338554"/>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lgn="ctr"/>
            <a:r>
              <a:rPr lang="ru-RU" sz="1600" b="1" dirty="0" smtClean="0">
                <a:latin typeface="+mj-lt"/>
              </a:rPr>
              <a:t>Навыки</a:t>
            </a:r>
          </a:p>
        </p:txBody>
      </p:sp>
      <p:sp>
        <p:nvSpPr>
          <p:cNvPr id="10" name="Прямоугольник 9"/>
          <p:cNvSpPr/>
          <p:nvPr/>
        </p:nvSpPr>
        <p:spPr>
          <a:xfrm>
            <a:off x="539552" y="3210156"/>
            <a:ext cx="1967297" cy="338554"/>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lgn="ctr"/>
            <a:r>
              <a:rPr lang="ru-RU" sz="1600" b="1" dirty="0" smtClean="0">
                <a:latin typeface="+mj-lt"/>
              </a:rPr>
              <a:t>Опыт</a:t>
            </a:r>
          </a:p>
        </p:txBody>
      </p:sp>
      <p:sp>
        <p:nvSpPr>
          <p:cNvPr id="11" name="Прямоугольник 10"/>
          <p:cNvSpPr/>
          <p:nvPr/>
        </p:nvSpPr>
        <p:spPr>
          <a:xfrm>
            <a:off x="539552" y="3800520"/>
            <a:ext cx="1967297" cy="369332"/>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lgn="ctr"/>
            <a:r>
              <a:rPr lang="ru-RU" b="1" dirty="0" smtClean="0">
                <a:latin typeface="+mj-lt"/>
              </a:rPr>
              <a:t>Инструменты</a:t>
            </a:r>
          </a:p>
        </p:txBody>
      </p:sp>
      <p:sp>
        <p:nvSpPr>
          <p:cNvPr id="12" name="Прямоугольник 11"/>
          <p:cNvSpPr/>
          <p:nvPr/>
        </p:nvSpPr>
        <p:spPr>
          <a:xfrm>
            <a:off x="7130042" y="975461"/>
            <a:ext cx="1632596" cy="523220"/>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ru-RU" sz="2800" b="1" dirty="0" smtClean="0">
                <a:latin typeface="+mj-lt"/>
              </a:rPr>
              <a:t>Я хочу</a:t>
            </a:r>
          </a:p>
        </p:txBody>
      </p:sp>
      <p:sp>
        <p:nvSpPr>
          <p:cNvPr id="13" name="Прямоугольник 12"/>
          <p:cNvSpPr/>
          <p:nvPr/>
        </p:nvSpPr>
        <p:spPr>
          <a:xfrm>
            <a:off x="6165806" y="1965217"/>
            <a:ext cx="2596832" cy="369332"/>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ru-RU" b="1" dirty="0" smtClean="0">
                <a:latin typeface="+mj-lt"/>
              </a:rPr>
              <a:t>Признание заслуг</a:t>
            </a:r>
          </a:p>
        </p:txBody>
      </p:sp>
      <p:sp>
        <p:nvSpPr>
          <p:cNvPr id="14" name="Прямоугольник 13"/>
          <p:cNvSpPr/>
          <p:nvPr/>
        </p:nvSpPr>
        <p:spPr>
          <a:xfrm>
            <a:off x="6165806" y="2593164"/>
            <a:ext cx="2596832" cy="369332"/>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ru-RU" b="1" dirty="0" smtClean="0">
                <a:latin typeface="+mj-lt"/>
              </a:rPr>
              <a:t>Вознаграждение</a:t>
            </a:r>
          </a:p>
        </p:txBody>
      </p:sp>
      <p:sp>
        <p:nvSpPr>
          <p:cNvPr id="15" name="Прямоугольник 14"/>
          <p:cNvSpPr/>
          <p:nvPr/>
        </p:nvSpPr>
        <p:spPr>
          <a:xfrm>
            <a:off x="6165806" y="3207229"/>
            <a:ext cx="2596832" cy="369332"/>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ru-RU" b="1" dirty="0" smtClean="0">
                <a:latin typeface="+mj-lt"/>
              </a:rPr>
              <a:t>Статус в группе</a:t>
            </a:r>
          </a:p>
        </p:txBody>
      </p:sp>
      <p:sp>
        <p:nvSpPr>
          <p:cNvPr id="16" name="Прямоугольник 15"/>
          <p:cNvSpPr/>
          <p:nvPr/>
        </p:nvSpPr>
        <p:spPr>
          <a:xfrm>
            <a:off x="6165806" y="3821294"/>
            <a:ext cx="2596832" cy="369332"/>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ru-RU" b="1" dirty="0" smtClean="0">
                <a:latin typeface="+mj-lt"/>
              </a:rPr>
              <a:t>Интерес</a:t>
            </a:r>
          </a:p>
        </p:txBody>
      </p:sp>
      <p:sp>
        <p:nvSpPr>
          <p:cNvPr id="17" name="Прямоугольник 16"/>
          <p:cNvSpPr/>
          <p:nvPr/>
        </p:nvSpPr>
        <p:spPr>
          <a:xfrm>
            <a:off x="6165806" y="4451118"/>
            <a:ext cx="2596832" cy="369332"/>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ru-RU" b="1" dirty="0" smtClean="0">
                <a:latin typeface="+mj-lt"/>
              </a:rPr>
              <a:t>Развитие</a:t>
            </a:r>
          </a:p>
        </p:txBody>
      </p:sp>
      <p:cxnSp>
        <p:nvCxnSpPr>
          <p:cNvPr id="3" name="Соединительная линия уступом 2"/>
          <p:cNvCxnSpPr>
            <a:stCxn id="7" idx="1"/>
            <a:endCxn id="8" idx="1"/>
          </p:cNvCxnSpPr>
          <p:nvPr/>
        </p:nvCxnSpPr>
        <p:spPr>
          <a:xfrm rot="10800000" flipV="1">
            <a:off x="539553" y="1212720"/>
            <a:ext cx="29183" cy="921774"/>
          </a:xfrm>
          <a:prstGeom prst="bentConnector3">
            <a:avLst>
              <a:gd name="adj1" fmla="val 883333"/>
            </a:avLst>
          </a:prstGeom>
          <a:ln>
            <a:tailEnd type="arrow"/>
          </a:ln>
        </p:spPr>
        <p:style>
          <a:lnRef idx="3">
            <a:schemeClr val="accent6"/>
          </a:lnRef>
          <a:fillRef idx="0">
            <a:schemeClr val="accent6"/>
          </a:fillRef>
          <a:effectRef idx="2">
            <a:schemeClr val="accent6"/>
          </a:effectRef>
          <a:fontRef idx="minor">
            <a:schemeClr val="tx1"/>
          </a:fontRef>
        </p:style>
      </p:cxnSp>
      <p:cxnSp>
        <p:nvCxnSpPr>
          <p:cNvPr id="26" name="Соединительная линия уступом 25"/>
          <p:cNvCxnSpPr>
            <a:stCxn id="7" idx="1"/>
            <a:endCxn id="9" idx="1"/>
          </p:cNvCxnSpPr>
          <p:nvPr/>
        </p:nvCxnSpPr>
        <p:spPr>
          <a:xfrm rot="10800000" flipV="1">
            <a:off x="539553" y="1212719"/>
            <a:ext cx="29183" cy="1535839"/>
          </a:xfrm>
          <a:prstGeom prst="bentConnector3">
            <a:avLst>
              <a:gd name="adj1" fmla="val 883333"/>
            </a:avLst>
          </a:prstGeom>
          <a:ln>
            <a:tailEnd type="arrow"/>
          </a:ln>
        </p:spPr>
        <p:style>
          <a:lnRef idx="3">
            <a:schemeClr val="accent6"/>
          </a:lnRef>
          <a:fillRef idx="0">
            <a:schemeClr val="accent6"/>
          </a:fillRef>
          <a:effectRef idx="2">
            <a:schemeClr val="accent6"/>
          </a:effectRef>
          <a:fontRef idx="minor">
            <a:schemeClr val="tx1"/>
          </a:fontRef>
        </p:style>
      </p:cxnSp>
      <p:cxnSp>
        <p:nvCxnSpPr>
          <p:cNvPr id="27" name="Соединительная линия уступом 26"/>
          <p:cNvCxnSpPr>
            <a:stCxn id="7" idx="1"/>
            <a:endCxn id="10" idx="1"/>
          </p:cNvCxnSpPr>
          <p:nvPr/>
        </p:nvCxnSpPr>
        <p:spPr>
          <a:xfrm rot="10800000" flipV="1">
            <a:off x="539553" y="1212719"/>
            <a:ext cx="29183" cy="2166713"/>
          </a:xfrm>
          <a:prstGeom prst="bentConnector3">
            <a:avLst>
              <a:gd name="adj1" fmla="val 883333"/>
            </a:avLst>
          </a:prstGeom>
          <a:ln>
            <a:tailEnd type="arrow"/>
          </a:ln>
        </p:spPr>
        <p:style>
          <a:lnRef idx="3">
            <a:schemeClr val="accent6"/>
          </a:lnRef>
          <a:fillRef idx="0">
            <a:schemeClr val="accent6"/>
          </a:fillRef>
          <a:effectRef idx="2">
            <a:schemeClr val="accent6"/>
          </a:effectRef>
          <a:fontRef idx="minor">
            <a:schemeClr val="tx1"/>
          </a:fontRef>
        </p:style>
      </p:cxnSp>
      <p:cxnSp>
        <p:nvCxnSpPr>
          <p:cNvPr id="30" name="Соединительная линия уступом 29"/>
          <p:cNvCxnSpPr>
            <a:stCxn id="7" idx="1"/>
            <a:endCxn id="11" idx="1"/>
          </p:cNvCxnSpPr>
          <p:nvPr/>
        </p:nvCxnSpPr>
        <p:spPr>
          <a:xfrm rot="10800000" flipV="1">
            <a:off x="539553" y="1212720"/>
            <a:ext cx="29183" cy="2772466"/>
          </a:xfrm>
          <a:prstGeom prst="bentConnector3">
            <a:avLst>
              <a:gd name="adj1" fmla="val 883333"/>
            </a:avLst>
          </a:prstGeom>
          <a:ln>
            <a:tailEnd type="arrow"/>
          </a:ln>
        </p:spPr>
        <p:style>
          <a:lnRef idx="3">
            <a:schemeClr val="accent6"/>
          </a:lnRef>
          <a:fillRef idx="0">
            <a:schemeClr val="accent6"/>
          </a:fillRef>
          <a:effectRef idx="2">
            <a:schemeClr val="accent6"/>
          </a:effectRef>
          <a:fontRef idx="minor">
            <a:schemeClr val="tx1"/>
          </a:fontRef>
        </p:style>
      </p:cxnSp>
      <p:cxnSp>
        <p:nvCxnSpPr>
          <p:cNvPr id="2049" name="Соединительная линия уступом 2048"/>
          <p:cNvCxnSpPr>
            <a:stCxn id="12" idx="3"/>
            <a:endCxn id="13" idx="3"/>
          </p:cNvCxnSpPr>
          <p:nvPr/>
        </p:nvCxnSpPr>
        <p:spPr>
          <a:xfrm>
            <a:off x="8762638" y="1237071"/>
            <a:ext cx="12700" cy="912812"/>
          </a:xfrm>
          <a:prstGeom prst="bentConnector3">
            <a:avLst>
              <a:gd name="adj1" fmla="val 1800000"/>
            </a:avLst>
          </a:prstGeom>
          <a:ln>
            <a:tailEnd type="arrow"/>
          </a:ln>
        </p:spPr>
        <p:style>
          <a:lnRef idx="3">
            <a:schemeClr val="accent2"/>
          </a:lnRef>
          <a:fillRef idx="0">
            <a:schemeClr val="accent2"/>
          </a:fillRef>
          <a:effectRef idx="2">
            <a:schemeClr val="accent2"/>
          </a:effectRef>
          <a:fontRef idx="minor">
            <a:schemeClr val="tx1"/>
          </a:fontRef>
        </p:style>
      </p:cxnSp>
      <p:cxnSp>
        <p:nvCxnSpPr>
          <p:cNvPr id="36" name="Соединительная линия уступом 35"/>
          <p:cNvCxnSpPr>
            <a:stCxn id="12" idx="3"/>
            <a:endCxn id="14" idx="3"/>
          </p:cNvCxnSpPr>
          <p:nvPr/>
        </p:nvCxnSpPr>
        <p:spPr>
          <a:xfrm>
            <a:off x="8762638" y="1237071"/>
            <a:ext cx="12700" cy="1540759"/>
          </a:xfrm>
          <a:prstGeom prst="bentConnector3">
            <a:avLst>
              <a:gd name="adj1" fmla="val 1800000"/>
            </a:avLst>
          </a:prstGeom>
          <a:ln>
            <a:tailEnd type="arrow"/>
          </a:ln>
        </p:spPr>
        <p:style>
          <a:lnRef idx="3">
            <a:schemeClr val="accent2"/>
          </a:lnRef>
          <a:fillRef idx="0">
            <a:schemeClr val="accent2"/>
          </a:fillRef>
          <a:effectRef idx="2">
            <a:schemeClr val="accent2"/>
          </a:effectRef>
          <a:fontRef idx="minor">
            <a:schemeClr val="tx1"/>
          </a:fontRef>
        </p:style>
      </p:cxnSp>
      <p:pic>
        <p:nvPicPr>
          <p:cNvPr id="31" name="Picture 2" descr="http://cs10600.userapi.com/v10600594/1a2/wQhinRbOK4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9118" y="2074715"/>
            <a:ext cx="2843002" cy="2146373"/>
          </a:xfrm>
          <a:prstGeom prst="rect">
            <a:avLst/>
          </a:prstGeom>
          <a:noFill/>
          <a:extLst>
            <a:ext uri="{909E8E84-426E-40DD-AFC4-6F175D3DCCD1}">
              <a14:hiddenFill xmlns:a14="http://schemas.microsoft.com/office/drawing/2010/main">
                <a:solidFill>
                  <a:srgbClr val="FFFFFF"/>
                </a:solidFill>
              </a14:hiddenFill>
            </a:ext>
          </a:extLst>
        </p:spPr>
      </p:pic>
      <p:sp>
        <p:nvSpPr>
          <p:cNvPr id="32" name="Овал 31"/>
          <p:cNvSpPr/>
          <p:nvPr/>
        </p:nvSpPr>
        <p:spPr>
          <a:xfrm>
            <a:off x="3310481" y="3478696"/>
            <a:ext cx="2341639" cy="382352"/>
          </a:xfrm>
          <a:prstGeom prst="ellipse">
            <a:avLst/>
          </a:prstGeom>
          <a:noFill/>
          <a:ln w="57150">
            <a:solidFill>
              <a:schemeClr val="accent6">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ru-RU">
              <a:latin typeface="+mj-lt"/>
            </a:endParaRPr>
          </a:p>
        </p:txBody>
      </p:sp>
      <p:sp>
        <p:nvSpPr>
          <p:cNvPr id="33" name="Овал 32"/>
          <p:cNvSpPr/>
          <p:nvPr/>
        </p:nvSpPr>
        <p:spPr>
          <a:xfrm>
            <a:off x="3382489" y="2074715"/>
            <a:ext cx="2341639" cy="1354285"/>
          </a:xfrm>
          <a:prstGeom prst="ellipse">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ru-RU">
              <a:latin typeface="+mj-lt"/>
            </a:endParaRPr>
          </a:p>
        </p:txBody>
      </p:sp>
      <p:cxnSp>
        <p:nvCxnSpPr>
          <p:cNvPr id="4" name="Прямая со стрелкой 3"/>
          <p:cNvCxnSpPr>
            <a:endCxn id="32" idx="2"/>
          </p:cNvCxnSpPr>
          <p:nvPr/>
        </p:nvCxnSpPr>
        <p:spPr>
          <a:xfrm>
            <a:off x="2044209" y="1212718"/>
            <a:ext cx="1266272" cy="2457154"/>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20" name="Прямая со стрелкой 19"/>
          <p:cNvCxnSpPr>
            <a:endCxn id="33" idx="7"/>
          </p:cNvCxnSpPr>
          <p:nvPr/>
        </p:nvCxnSpPr>
        <p:spPr>
          <a:xfrm flipH="1">
            <a:off x="5381203" y="1212718"/>
            <a:ext cx="1748839" cy="1060327"/>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59" name="Соединительная линия уступом 58"/>
          <p:cNvCxnSpPr>
            <a:stCxn id="12" idx="3"/>
            <a:endCxn id="15" idx="3"/>
          </p:cNvCxnSpPr>
          <p:nvPr/>
        </p:nvCxnSpPr>
        <p:spPr>
          <a:xfrm>
            <a:off x="8762638" y="1237071"/>
            <a:ext cx="12700" cy="2154824"/>
          </a:xfrm>
          <a:prstGeom prst="bentConnector3">
            <a:avLst>
              <a:gd name="adj1" fmla="val 1800000"/>
            </a:avLst>
          </a:prstGeom>
          <a:ln>
            <a:tailEnd type="arrow"/>
          </a:ln>
        </p:spPr>
        <p:style>
          <a:lnRef idx="3">
            <a:schemeClr val="accent2"/>
          </a:lnRef>
          <a:fillRef idx="0">
            <a:schemeClr val="accent2"/>
          </a:fillRef>
          <a:effectRef idx="2">
            <a:schemeClr val="accent2"/>
          </a:effectRef>
          <a:fontRef idx="minor">
            <a:schemeClr val="tx1"/>
          </a:fontRef>
        </p:style>
      </p:cxnSp>
      <p:cxnSp>
        <p:nvCxnSpPr>
          <p:cNvPr id="63" name="Соединительная линия уступом 62"/>
          <p:cNvCxnSpPr>
            <a:stCxn id="12" idx="3"/>
            <a:endCxn id="16" idx="3"/>
          </p:cNvCxnSpPr>
          <p:nvPr/>
        </p:nvCxnSpPr>
        <p:spPr>
          <a:xfrm>
            <a:off x="8762638" y="1237071"/>
            <a:ext cx="12700" cy="2768889"/>
          </a:xfrm>
          <a:prstGeom prst="bentConnector3">
            <a:avLst>
              <a:gd name="adj1" fmla="val 1800000"/>
            </a:avLst>
          </a:prstGeom>
          <a:ln>
            <a:tailEnd type="arrow"/>
          </a:ln>
        </p:spPr>
        <p:style>
          <a:lnRef idx="3">
            <a:schemeClr val="accent2"/>
          </a:lnRef>
          <a:fillRef idx="0">
            <a:schemeClr val="accent2"/>
          </a:fillRef>
          <a:effectRef idx="2">
            <a:schemeClr val="accent2"/>
          </a:effectRef>
          <a:fontRef idx="minor">
            <a:schemeClr val="tx1"/>
          </a:fontRef>
        </p:style>
      </p:cxnSp>
      <p:cxnSp>
        <p:nvCxnSpPr>
          <p:cNvPr id="67" name="Соединительная линия уступом 66"/>
          <p:cNvCxnSpPr>
            <a:stCxn id="12" idx="3"/>
            <a:endCxn id="17" idx="3"/>
          </p:cNvCxnSpPr>
          <p:nvPr/>
        </p:nvCxnSpPr>
        <p:spPr>
          <a:xfrm>
            <a:off x="8762638" y="1237071"/>
            <a:ext cx="12700" cy="3398713"/>
          </a:xfrm>
          <a:prstGeom prst="bentConnector3">
            <a:avLst>
              <a:gd name="adj1" fmla="val 1800000"/>
            </a:avLst>
          </a:prstGeom>
          <a:ln>
            <a:tailEnd type="arrow"/>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255719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10"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par>
                                <p:cTn id="23" presetID="10" presetClass="entr" presetSubtype="0"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500"/>
                                        <p:tgtEl>
                                          <p:spTgt spid="26"/>
                                        </p:tgtEl>
                                      </p:cBhvr>
                                    </p:animEffect>
                                  </p:childTnLst>
                                </p:cTn>
                              </p:par>
                              <p:par>
                                <p:cTn id="26" presetID="10" presetClass="entr" presetSubtype="0" fill="hold"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00"/>
                                        <p:tgtEl>
                                          <p:spTgt spid="27"/>
                                        </p:tgtEl>
                                      </p:cBhvr>
                                    </p:animEffect>
                                  </p:childTnLst>
                                </p:cTn>
                              </p:par>
                              <p:par>
                                <p:cTn id="29" presetID="10" presetClass="entr" presetSubtype="0" fill="hold" nodeType="with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childTnLst>
                                </p:cTn>
                              </p:par>
                              <p:par>
                                <p:cTn id="52" presetID="10" presetClass="entr" presetSubtype="0" fill="hold" nodeType="withEffect">
                                  <p:stCondLst>
                                    <p:cond delay="0"/>
                                  </p:stCondLst>
                                  <p:childTnLst>
                                    <p:set>
                                      <p:cBhvr>
                                        <p:cTn id="53" dur="1" fill="hold">
                                          <p:stCondLst>
                                            <p:cond delay="0"/>
                                          </p:stCondLst>
                                        </p:cTn>
                                        <p:tgtEl>
                                          <p:spTgt spid="2049"/>
                                        </p:tgtEl>
                                        <p:attrNameLst>
                                          <p:attrName>style.visibility</p:attrName>
                                        </p:attrNameLst>
                                      </p:cBhvr>
                                      <p:to>
                                        <p:strVal val="visible"/>
                                      </p:to>
                                    </p:set>
                                    <p:animEffect transition="in" filter="fade">
                                      <p:cBhvr>
                                        <p:cTn id="54" dur="500"/>
                                        <p:tgtEl>
                                          <p:spTgt spid="2049"/>
                                        </p:tgtEl>
                                      </p:cBhvr>
                                    </p:animEffect>
                                  </p:childTnLst>
                                </p:cTn>
                              </p:par>
                              <p:par>
                                <p:cTn id="55" presetID="10" presetClass="entr" presetSubtype="0" fill="hold" nodeType="with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fade">
                                      <p:cBhvr>
                                        <p:cTn id="57" dur="500"/>
                                        <p:tgtEl>
                                          <p:spTgt spid="36"/>
                                        </p:tgtEl>
                                      </p:cBhvr>
                                    </p:animEffect>
                                  </p:childTnLst>
                                </p:cTn>
                              </p:par>
                              <p:par>
                                <p:cTn id="58" presetID="10" presetClass="entr" presetSubtype="0" fill="hold" nodeType="withEffect">
                                  <p:stCondLst>
                                    <p:cond delay="0"/>
                                  </p:stCondLst>
                                  <p:childTnLst>
                                    <p:set>
                                      <p:cBhvr>
                                        <p:cTn id="59" dur="1" fill="hold">
                                          <p:stCondLst>
                                            <p:cond delay="0"/>
                                          </p:stCondLst>
                                        </p:cTn>
                                        <p:tgtEl>
                                          <p:spTgt spid="59"/>
                                        </p:tgtEl>
                                        <p:attrNameLst>
                                          <p:attrName>style.visibility</p:attrName>
                                        </p:attrNameLst>
                                      </p:cBhvr>
                                      <p:to>
                                        <p:strVal val="visible"/>
                                      </p:to>
                                    </p:set>
                                    <p:animEffect transition="in" filter="fade">
                                      <p:cBhvr>
                                        <p:cTn id="60" dur="500"/>
                                        <p:tgtEl>
                                          <p:spTgt spid="59"/>
                                        </p:tgtEl>
                                      </p:cBhvr>
                                    </p:animEffect>
                                  </p:childTnLst>
                                </p:cTn>
                              </p:par>
                              <p:par>
                                <p:cTn id="61" presetID="10" presetClass="entr" presetSubtype="0" fill="hold" nodeType="withEffect">
                                  <p:stCondLst>
                                    <p:cond delay="0"/>
                                  </p:stCondLst>
                                  <p:childTnLst>
                                    <p:set>
                                      <p:cBhvr>
                                        <p:cTn id="62" dur="1" fill="hold">
                                          <p:stCondLst>
                                            <p:cond delay="0"/>
                                          </p:stCondLst>
                                        </p:cTn>
                                        <p:tgtEl>
                                          <p:spTgt spid="63"/>
                                        </p:tgtEl>
                                        <p:attrNameLst>
                                          <p:attrName>style.visibility</p:attrName>
                                        </p:attrNameLst>
                                      </p:cBhvr>
                                      <p:to>
                                        <p:strVal val="visible"/>
                                      </p:to>
                                    </p:set>
                                    <p:animEffect transition="in" filter="fade">
                                      <p:cBhvr>
                                        <p:cTn id="63" dur="500"/>
                                        <p:tgtEl>
                                          <p:spTgt spid="63"/>
                                        </p:tgtEl>
                                      </p:cBhvr>
                                    </p:animEffect>
                                  </p:childTnLst>
                                </p:cTn>
                              </p:par>
                              <p:par>
                                <p:cTn id="64" presetID="10" presetClass="entr" presetSubtype="0" fill="hold" nodeType="withEffect">
                                  <p:stCondLst>
                                    <p:cond delay="0"/>
                                  </p:stCondLst>
                                  <p:childTnLst>
                                    <p:set>
                                      <p:cBhvr>
                                        <p:cTn id="65" dur="1" fill="hold">
                                          <p:stCondLst>
                                            <p:cond delay="0"/>
                                          </p:stCondLst>
                                        </p:cTn>
                                        <p:tgtEl>
                                          <p:spTgt spid="67"/>
                                        </p:tgtEl>
                                        <p:attrNameLst>
                                          <p:attrName>style.visibility</p:attrName>
                                        </p:attrNameLst>
                                      </p:cBhvr>
                                      <p:to>
                                        <p:strVal val="visible"/>
                                      </p:to>
                                    </p:set>
                                    <p:animEffect transition="in" filter="fade">
                                      <p:cBhvr>
                                        <p:cTn id="66" dur="500"/>
                                        <p:tgtEl>
                                          <p:spTgt spid="67"/>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fade">
                                      <p:cBhvr>
                                        <p:cTn id="71" dur="500"/>
                                        <p:tgtEl>
                                          <p:spTgt spid="31"/>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4"/>
                                        </p:tgtEl>
                                        <p:attrNameLst>
                                          <p:attrName>style.visibility</p:attrName>
                                        </p:attrNameLst>
                                      </p:cBhvr>
                                      <p:to>
                                        <p:strVal val="visible"/>
                                      </p:to>
                                    </p:set>
                                    <p:animEffect transition="in" filter="fade">
                                      <p:cBhvr>
                                        <p:cTn id="76" dur="500"/>
                                        <p:tgtEl>
                                          <p:spTgt spid="4"/>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fade">
                                      <p:cBhvr>
                                        <p:cTn id="79" dur="500"/>
                                        <p:tgtEl>
                                          <p:spTgt spid="32"/>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nodeType="clickEffect">
                                  <p:stCondLst>
                                    <p:cond delay="0"/>
                                  </p:stCondLst>
                                  <p:childTnLst>
                                    <p:set>
                                      <p:cBhvr>
                                        <p:cTn id="83" dur="1" fill="hold">
                                          <p:stCondLst>
                                            <p:cond delay="0"/>
                                          </p:stCondLst>
                                        </p:cTn>
                                        <p:tgtEl>
                                          <p:spTgt spid="20"/>
                                        </p:tgtEl>
                                        <p:attrNameLst>
                                          <p:attrName>style.visibility</p:attrName>
                                        </p:attrNameLst>
                                      </p:cBhvr>
                                      <p:to>
                                        <p:strVal val="visible"/>
                                      </p:to>
                                    </p:set>
                                    <p:animEffect transition="in" filter="fade">
                                      <p:cBhvr>
                                        <p:cTn id="84" dur="500"/>
                                        <p:tgtEl>
                                          <p:spTgt spid="20"/>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33"/>
                                        </p:tgtEl>
                                        <p:attrNameLst>
                                          <p:attrName>style.visibility</p:attrName>
                                        </p:attrNameLst>
                                      </p:cBhvr>
                                      <p:to>
                                        <p:strVal val="visible"/>
                                      </p:to>
                                    </p:set>
                                    <p:animEffect transition="in" filter="fade">
                                      <p:cBhvr>
                                        <p:cTn id="8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32" grpId="0" animBg="1"/>
      <p:bldP spid="3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79512" y="15007"/>
            <a:ext cx="8856984" cy="461665"/>
          </a:xfrm>
          <a:prstGeom prst="rect">
            <a:avLst/>
          </a:prstGeom>
        </p:spPr>
        <p:txBody>
          <a:bodyPr wrap="square">
            <a:spAutoFit/>
          </a:bodyPr>
          <a:lstStyle/>
          <a:p>
            <a:r>
              <a:rPr lang="ru-RU" sz="2400" b="1" dirty="0" smtClean="0">
                <a:solidFill>
                  <a:schemeClr val="bg2">
                    <a:lumMod val="10000"/>
                  </a:schemeClr>
                </a:solidFill>
                <a:latin typeface="+mj-lt"/>
              </a:rPr>
              <a:t>Эксперименты</a:t>
            </a:r>
            <a:endParaRPr lang="ru-RU" sz="2400" b="1" dirty="0">
              <a:solidFill>
                <a:schemeClr val="bg2">
                  <a:lumMod val="10000"/>
                </a:schemeClr>
              </a:solidFill>
              <a:latin typeface="+mj-lt"/>
            </a:endParaRPr>
          </a:p>
        </p:txBody>
      </p:sp>
      <p:sp>
        <p:nvSpPr>
          <p:cNvPr id="2" name="AutoShape 8"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latin typeface="+mj-lt"/>
            </a:endParaRPr>
          </a:p>
        </p:txBody>
      </p:sp>
      <p:sp>
        <p:nvSpPr>
          <p:cNvPr id="7" name="AutoShape 12"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latin typeface="+mj-lt"/>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7186" y="1896238"/>
            <a:ext cx="8381278" cy="1255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7824" y="3367362"/>
            <a:ext cx="2750483" cy="15017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7042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7332" y="2780928"/>
            <a:ext cx="9151331" cy="1323439"/>
          </a:xfrm>
          <a:prstGeom prst="rect">
            <a:avLst/>
          </a:prstGeom>
        </p:spPr>
        <p:txBody>
          <a:bodyPr wrap="square">
            <a:spAutoFit/>
          </a:bodyPr>
          <a:lstStyle/>
          <a:p>
            <a:pPr algn="ctr"/>
            <a:r>
              <a:rPr lang="ru-RU" sz="8000" b="1" dirty="0" smtClean="0">
                <a:solidFill>
                  <a:schemeClr val="bg2">
                    <a:lumMod val="10000"/>
                  </a:schemeClr>
                </a:solidFill>
                <a:latin typeface="+mj-lt"/>
              </a:rPr>
              <a:t>ПРО ПРИЗНАНИЕ</a:t>
            </a:r>
            <a:endParaRPr lang="ru-RU" sz="8000" b="1" dirty="0">
              <a:solidFill>
                <a:schemeClr val="bg2">
                  <a:lumMod val="10000"/>
                </a:schemeClr>
              </a:solidFill>
              <a:latin typeface="+mj-lt"/>
            </a:endParaRPr>
          </a:p>
        </p:txBody>
      </p:sp>
      <p:sp>
        <p:nvSpPr>
          <p:cNvPr id="2" name="AutoShape 8"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latin typeface="+mj-lt"/>
            </a:endParaRPr>
          </a:p>
        </p:txBody>
      </p:sp>
      <p:sp>
        <p:nvSpPr>
          <p:cNvPr id="7" name="AutoShape 12"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latin typeface="+mj-lt"/>
            </a:endParaRPr>
          </a:p>
        </p:txBody>
      </p:sp>
    </p:spTree>
    <p:extLst>
      <p:ext uri="{BB962C8B-B14F-4D97-AF65-F5344CB8AC3E}">
        <p14:creationId xmlns:p14="http://schemas.microsoft.com/office/powerpoint/2010/main" val="16097036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descr="C:\Users\asus\Dropbox\Пряники\Картинки\546564_379498342097036_135599879820218_983487_437215232_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7" name="Пятиугольник 6"/>
          <p:cNvSpPr/>
          <p:nvPr/>
        </p:nvSpPr>
        <p:spPr>
          <a:xfrm>
            <a:off x="0" y="5445224"/>
            <a:ext cx="6516216" cy="936104"/>
          </a:xfrm>
          <a:prstGeom prst="homePlate">
            <a:avLst>
              <a:gd name="adj" fmla="val 33943"/>
            </a:avLst>
          </a:prstGeom>
          <a:solidFill>
            <a:srgbClr val="FFCC00"/>
          </a:solidFill>
          <a:ln>
            <a:solidFill>
              <a:srgbClr val="FFCC0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800" dirty="0" smtClean="0"/>
              <a:t>Самое волшебное слово</a:t>
            </a:r>
            <a:endParaRPr lang="ru-RU" sz="1600" dirty="0"/>
          </a:p>
        </p:txBody>
      </p:sp>
    </p:spTree>
    <p:extLst>
      <p:ext uri="{BB962C8B-B14F-4D97-AF65-F5344CB8AC3E}">
        <p14:creationId xmlns:p14="http://schemas.microsoft.com/office/powerpoint/2010/main" val="2021759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http://www.pressekatalog.de/bildg/204705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8484" y="457467"/>
            <a:ext cx="4176463" cy="5742637"/>
          </a:xfrm>
          <a:prstGeom prst="rect">
            <a:avLst/>
          </a:prstGeom>
          <a:noFill/>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12" name="Пятиугольник 11"/>
          <p:cNvSpPr/>
          <p:nvPr/>
        </p:nvSpPr>
        <p:spPr>
          <a:xfrm>
            <a:off x="0" y="5445224"/>
            <a:ext cx="6516216" cy="936104"/>
          </a:xfrm>
          <a:prstGeom prst="homePlate">
            <a:avLst>
              <a:gd name="adj" fmla="val 33943"/>
            </a:avLst>
          </a:prstGeom>
          <a:solidFill>
            <a:srgbClr val="FFCC00"/>
          </a:solidFill>
          <a:ln>
            <a:solidFill>
              <a:srgbClr val="FFCC00"/>
            </a:solidFill>
          </a:ln>
        </p:spPr>
        <p:style>
          <a:lnRef idx="1">
            <a:schemeClr val="accent5"/>
          </a:lnRef>
          <a:fillRef idx="2">
            <a:schemeClr val="accent5"/>
          </a:fillRef>
          <a:effectRef idx="1">
            <a:schemeClr val="accent5"/>
          </a:effectRef>
          <a:fontRef idx="minor">
            <a:schemeClr val="dk1"/>
          </a:fontRef>
        </p:style>
        <p:txBody>
          <a:bodyPr rtlCol="0" anchor="ctr"/>
          <a:lstStyle/>
          <a:p>
            <a:pPr lvl="1"/>
            <a:r>
              <a:rPr lang="en-US" sz="2800" b="1" dirty="0" smtClean="0">
                <a:solidFill>
                  <a:schemeClr val="tx1">
                    <a:lumMod val="75000"/>
                    <a:lumOff val="25000"/>
                  </a:schemeClr>
                </a:solidFill>
                <a:latin typeface="Arial" panose="020B0604020202020204" pitchFamily="34" charset="0"/>
                <a:cs typeface="Arial" panose="020B0604020202020204" pitchFamily="34" charset="0"/>
              </a:rPr>
              <a:t>Journal of happiness</a:t>
            </a:r>
            <a:endParaRPr lang="ru-RU" sz="2800" b="1" dirty="0">
              <a:solidFill>
                <a:schemeClr val="tx1">
                  <a:lumMod val="75000"/>
                  <a:lumOff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1824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ятиугольник 10"/>
          <p:cNvSpPr/>
          <p:nvPr/>
        </p:nvSpPr>
        <p:spPr>
          <a:xfrm>
            <a:off x="0" y="5445224"/>
            <a:ext cx="6516216" cy="936104"/>
          </a:xfrm>
          <a:prstGeom prst="homePlate">
            <a:avLst>
              <a:gd name="adj" fmla="val 33943"/>
            </a:avLst>
          </a:prstGeom>
          <a:solidFill>
            <a:srgbClr val="FFCC00"/>
          </a:solidFill>
          <a:ln>
            <a:solidFill>
              <a:srgbClr val="FFCC00"/>
            </a:solidFill>
          </a:ln>
        </p:spPr>
        <p:style>
          <a:lnRef idx="1">
            <a:schemeClr val="accent5"/>
          </a:lnRef>
          <a:fillRef idx="2">
            <a:schemeClr val="accent5"/>
          </a:fillRef>
          <a:effectRef idx="1">
            <a:schemeClr val="accent5"/>
          </a:effectRef>
          <a:fontRef idx="minor">
            <a:schemeClr val="dk1"/>
          </a:fontRef>
        </p:style>
        <p:txBody>
          <a:bodyPr rtlCol="0" anchor="ctr"/>
          <a:lstStyle/>
          <a:p>
            <a:pPr lvl="1"/>
            <a:r>
              <a:rPr lang="en-US" b="1" dirty="0" smtClean="0">
                <a:solidFill>
                  <a:schemeClr val="tx1">
                    <a:lumMod val="75000"/>
                    <a:lumOff val="25000"/>
                  </a:schemeClr>
                </a:solidFill>
                <a:latin typeface="Arial" panose="020B0604020202020204" pitchFamily="34" charset="0"/>
                <a:cs typeface="Arial" panose="020B0604020202020204" pitchFamily="34" charset="0"/>
              </a:rPr>
              <a:t>Journal of happiness: </a:t>
            </a:r>
            <a:r>
              <a:rPr lang="ru-RU" i="1" dirty="0" smtClean="0">
                <a:solidFill>
                  <a:schemeClr val="tx1">
                    <a:lumMod val="75000"/>
                    <a:lumOff val="25000"/>
                  </a:schemeClr>
                </a:solidFill>
                <a:latin typeface="Arial" panose="020B0604020202020204" pitchFamily="34" charset="0"/>
                <a:cs typeface="Arial" panose="020B0604020202020204" pitchFamily="34" charset="0"/>
              </a:rPr>
              <a:t>люди, проявляющие благодарность, более счастливы, чем те, кто этого не делают</a:t>
            </a:r>
            <a:endParaRPr lang="ru-RU" i="1" dirty="0">
              <a:solidFill>
                <a:schemeClr val="tx1">
                  <a:lumMod val="75000"/>
                  <a:lumOff val="25000"/>
                </a:schemeClr>
              </a:solidFill>
              <a:latin typeface="Arial" panose="020B0604020202020204" pitchFamily="34" charset="0"/>
              <a:cs typeface="Arial" panose="020B0604020202020204" pitchFamily="34"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2276872"/>
            <a:ext cx="2177888" cy="2177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descr="D:\ОБЛАКА\Dropbox\Пряники\Картинки\иллюстрации для презенташек\opportunities_3_motivatio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2636912"/>
            <a:ext cx="952500" cy="9525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D:\ОБЛАКА\Dropbox\Пряники\Картинки\иллюстрации для презенташек\opportunities_3_motivatio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9778" y="1603698"/>
            <a:ext cx="952500" cy="952500"/>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D:\ОБЛАКА\Dropbox\Пряники\Картинки\иллюстрации для презенташек\opportunities_3_motivatio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60358" y="1161828"/>
            <a:ext cx="952500" cy="9525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D:\ОБЛАКА\Dropbox\Пряники\Картинки\иллюстрации для презенташек\opportunities_3_motivatio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9500" y="1603698"/>
            <a:ext cx="952500" cy="952500"/>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D:\ОБЛАКА\Dropbox\Пряники\Картинки\иллюстрации для презенташек\opportunities_3_motivatio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95750" y="2708920"/>
            <a:ext cx="952500" cy="95250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89166" y="2217801"/>
            <a:ext cx="2227383" cy="22273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58811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250"/>
                                  </p:stCondLst>
                                  <p:childTnLst>
                                    <p:set>
                                      <p:cBhvr>
                                        <p:cTn id="9" dur="1" fill="hold">
                                          <p:stCondLst>
                                            <p:cond delay="0"/>
                                          </p:stCondLst>
                                        </p:cTn>
                                        <p:tgtEl>
                                          <p:spTgt spid="2"/>
                                        </p:tgtEl>
                                        <p:attrNameLst>
                                          <p:attrName>style.visibility</p:attrName>
                                        </p:attrNameLst>
                                      </p:cBhvr>
                                      <p:to>
                                        <p:strVal val="visible"/>
                                      </p:to>
                                    </p:set>
                                  </p:childTnLst>
                                </p:cTn>
                              </p:par>
                            </p:childTnLst>
                          </p:cTn>
                        </p:par>
                        <p:par>
                          <p:cTn id="10" fill="hold">
                            <p:stCondLst>
                              <p:cond delay="250"/>
                            </p:stCondLst>
                            <p:childTnLst>
                              <p:par>
                                <p:cTn id="11" presetID="1" presetClass="entr" presetSubtype="0" fill="hold" nodeType="afterEffect">
                                  <p:stCondLst>
                                    <p:cond delay="250"/>
                                  </p:stCondLst>
                                  <p:childTnLst>
                                    <p:set>
                                      <p:cBhvr>
                                        <p:cTn id="12" dur="1" fill="hold">
                                          <p:stCondLst>
                                            <p:cond delay="0"/>
                                          </p:stCondLst>
                                        </p:cTn>
                                        <p:tgtEl>
                                          <p:spTgt spid="2053"/>
                                        </p:tgtEl>
                                        <p:attrNameLst>
                                          <p:attrName>style.visibility</p:attrName>
                                        </p:attrNameLst>
                                      </p:cBhvr>
                                      <p:to>
                                        <p:strVal val="visible"/>
                                      </p:to>
                                    </p:set>
                                  </p:childTnLst>
                                </p:cTn>
                              </p:par>
                            </p:childTnLst>
                          </p:cTn>
                        </p:par>
                        <p:par>
                          <p:cTn id="13" fill="hold">
                            <p:stCondLst>
                              <p:cond delay="500"/>
                            </p:stCondLst>
                            <p:childTnLst>
                              <p:par>
                                <p:cTn id="14" presetID="1" presetClass="entr" presetSubtype="0" fill="hold" nodeType="afterEffect">
                                  <p:stCondLst>
                                    <p:cond delay="250"/>
                                  </p:stCondLst>
                                  <p:childTnLst>
                                    <p:set>
                                      <p:cBhvr>
                                        <p:cTn id="15" dur="1" fill="hold">
                                          <p:stCondLst>
                                            <p:cond delay="0"/>
                                          </p:stCondLst>
                                        </p:cTn>
                                        <p:tgtEl>
                                          <p:spTgt spid="2054"/>
                                        </p:tgtEl>
                                        <p:attrNameLst>
                                          <p:attrName>style.visibility</p:attrName>
                                        </p:attrNameLst>
                                      </p:cBhvr>
                                      <p:to>
                                        <p:strVal val="visible"/>
                                      </p:to>
                                    </p:set>
                                  </p:childTnLst>
                                </p:cTn>
                              </p:par>
                            </p:childTnLst>
                          </p:cTn>
                        </p:par>
                        <p:par>
                          <p:cTn id="16" fill="hold">
                            <p:stCondLst>
                              <p:cond delay="750"/>
                            </p:stCondLst>
                            <p:childTnLst>
                              <p:par>
                                <p:cTn id="17" presetID="1" presetClass="entr" presetSubtype="0" fill="hold" nodeType="afterEffect">
                                  <p:stCondLst>
                                    <p:cond delay="250"/>
                                  </p:stCondLst>
                                  <p:childTnLst>
                                    <p:set>
                                      <p:cBhvr>
                                        <p:cTn id="18" dur="1" fill="hold">
                                          <p:stCondLst>
                                            <p:cond delay="0"/>
                                          </p:stCondLst>
                                        </p:cTn>
                                        <p:tgtEl>
                                          <p:spTgt spid="205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0-#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cs10600.userapi.com/v10600594/1a2/wQhinRbOK4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9144000" cy="690341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3" y="116632"/>
            <a:ext cx="1584176" cy="2001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Прямоугольник 10"/>
          <p:cNvSpPr/>
          <p:nvPr/>
        </p:nvSpPr>
        <p:spPr>
          <a:xfrm>
            <a:off x="1907704" y="188640"/>
            <a:ext cx="2232248" cy="1200329"/>
          </a:xfrm>
          <a:prstGeom prst="rect">
            <a:avLst/>
          </a:prstGeom>
        </p:spPr>
        <p:txBody>
          <a:bodyPr wrap="square">
            <a:spAutoFit/>
          </a:bodyPr>
          <a:lstStyle/>
          <a:p>
            <a:r>
              <a:rPr lang="ru-RU" sz="3600" b="1" dirty="0" smtClean="0"/>
              <a:t>Абрахам</a:t>
            </a:r>
          </a:p>
          <a:p>
            <a:r>
              <a:rPr lang="ru-RU" sz="3600" b="1" dirty="0" err="1" smtClean="0"/>
              <a:t>Маслоу</a:t>
            </a:r>
            <a:endParaRPr lang="ru-RU" sz="3600" b="1" dirty="0"/>
          </a:p>
        </p:txBody>
      </p:sp>
      <p:sp>
        <p:nvSpPr>
          <p:cNvPr id="15" name="Овал 14"/>
          <p:cNvSpPr/>
          <p:nvPr/>
        </p:nvSpPr>
        <p:spPr>
          <a:xfrm>
            <a:off x="3419872" y="2780928"/>
            <a:ext cx="4608512" cy="1008112"/>
          </a:xfrm>
          <a:prstGeom prst="ellipse">
            <a:avLst/>
          </a:prstGeom>
          <a:noFill/>
          <a:ln w="57150">
            <a:solidFill>
              <a:srgbClr val="FFC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2509185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b.vimeocdn.com/ts/454/706/454706979_640.jpg"/>
          <p:cNvPicPr>
            <a:picLocks noChangeAspect="1" noChangeArrowheads="1"/>
          </p:cNvPicPr>
          <p:nvPr/>
        </p:nvPicPr>
        <p:blipFill rotWithShape="1">
          <a:blip r:embed="rId3">
            <a:extLst>
              <a:ext uri="{28A0092B-C50C-407E-A947-70E740481C1C}">
                <a14:useLocalDpi xmlns:a14="http://schemas.microsoft.com/office/drawing/2010/main" val="0"/>
              </a:ext>
            </a:extLst>
          </a:blip>
          <a:srcRect l="10340" r="14660"/>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Пятиугольник 3"/>
          <p:cNvSpPr/>
          <p:nvPr/>
        </p:nvSpPr>
        <p:spPr>
          <a:xfrm>
            <a:off x="0" y="5445224"/>
            <a:ext cx="6516216" cy="936104"/>
          </a:xfrm>
          <a:prstGeom prst="homePlate">
            <a:avLst>
              <a:gd name="adj" fmla="val 33943"/>
            </a:avLst>
          </a:prstGeom>
          <a:solidFill>
            <a:srgbClr val="FFCC00"/>
          </a:solidFill>
          <a:ln>
            <a:solidFill>
              <a:srgbClr val="FFCC00"/>
            </a:solidFill>
          </a:ln>
        </p:spPr>
        <p:style>
          <a:lnRef idx="1">
            <a:schemeClr val="accent5"/>
          </a:lnRef>
          <a:fillRef idx="2">
            <a:schemeClr val="accent5"/>
          </a:fillRef>
          <a:effectRef idx="1">
            <a:schemeClr val="accent5"/>
          </a:effectRef>
          <a:fontRef idx="minor">
            <a:schemeClr val="dk1"/>
          </a:fontRef>
        </p:style>
        <p:txBody>
          <a:bodyPr rtlCol="0" anchor="ctr"/>
          <a:lstStyle/>
          <a:p>
            <a:pPr lvl="1"/>
            <a:r>
              <a:rPr lang="ru-RU" sz="2800" b="1" dirty="0" smtClean="0">
                <a:solidFill>
                  <a:schemeClr val="tx1">
                    <a:lumMod val="75000"/>
                    <a:lumOff val="25000"/>
                  </a:schemeClr>
                </a:solidFill>
                <a:latin typeface="Arial" panose="020B0604020202020204" pitchFamily="34" charset="0"/>
                <a:cs typeface="Arial" panose="020B0604020202020204" pitchFamily="34" charset="0"/>
              </a:rPr>
              <a:t>Шон </a:t>
            </a:r>
            <a:r>
              <a:rPr lang="ru-RU" sz="2800" b="1" dirty="0" err="1" smtClean="0">
                <a:solidFill>
                  <a:schemeClr val="tx1">
                    <a:lumMod val="75000"/>
                    <a:lumOff val="25000"/>
                  </a:schemeClr>
                </a:solidFill>
                <a:latin typeface="Arial" panose="020B0604020202020204" pitchFamily="34" charset="0"/>
                <a:cs typeface="Arial" panose="020B0604020202020204" pitchFamily="34" charset="0"/>
              </a:rPr>
              <a:t>Ачор</a:t>
            </a:r>
            <a:r>
              <a:rPr lang="ru-RU" sz="2800" b="1" dirty="0" smtClean="0">
                <a:solidFill>
                  <a:schemeClr val="tx1">
                    <a:lumMod val="75000"/>
                    <a:lumOff val="25000"/>
                  </a:schemeClr>
                </a:solidFill>
                <a:latin typeface="Arial" panose="020B0604020202020204" pitchFamily="34" charset="0"/>
                <a:cs typeface="Arial" panose="020B0604020202020204" pitchFamily="34" charset="0"/>
              </a:rPr>
              <a:t>, </a:t>
            </a:r>
          </a:p>
          <a:p>
            <a:pPr lvl="1"/>
            <a:r>
              <a:rPr lang="ru-RU" sz="2400" b="1" dirty="0" smtClean="0">
                <a:solidFill>
                  <a:schemeClr val="tx1">
                    <a:lumMod val="75000"/>
                    <a:lumOff val="25000"/>
                  </a:schemeClr>
                </a:solidFill>
                <a:latin typeface="Arial" panose="020B0604020202020204" pitchFamily="34" charset="0"/>
                <a:cs typeface="Arial" panose="020B0604020202020204" pitchFamily="34" charset="0"/>
              </a:rPr>
              <a:t>американский психолог</a:t>
            </a:r>
            <a:endParaRPr lang="ru-RU" sz="2400" b="1" dirty="0">
              <a:solidFill>
                <a:schemeClr val="tx1">
                  <a:lumMod val="75000"/>
                  <a:lumOff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23816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339752" y="2924944"/>
            <a:ext cx="1512168" cy="3456384"/>
          </a:xfrm>
          <a:prstGeom prst="rect">
            <a:avLst/>
          </a:prstGeom>
          <a:solidFill>
            <a:srgbClr val="FFCC00"/>
          </a:solidFill>
          <a:ln>
            <a:solidFill>
              <a:schemeClr val="accent6">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ru-RU"/>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752" y="1205607"/>
            <a:ext cx="1487526" cy="14875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157" y="2564904"/>
            <a:ext cx="1521333" cy="15213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Прямоугольник 6"/>
          <p:cNvSpPr/>
          <p:nvPr/>
        </p:nvSpPr>
        <p:spPr>
          <a:xfrm>
            <a:off x="4804739" y="4314234"/>
            <a:ext cx="1512168" cy="2088232"/>
          </a:xfrm>
          <a:prstGeom prst="rect">
            <a:avLst/>
          </a:prstGeom>
          <a:solidFill>
            <a:srgbClr val="FFCC00"/>
          </a:solidFill>
          <a:ln>
            <a:solidFill>
              <a:schemeClr val="accent6">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ru-RU"/>
          </a:p>
        </p:txBody>
      </p:sp>
      <p:sp>
        <p:nvSpPr>
          <p:cNvPr id="8" name="Прямоугольник 7"/>
          <p:cNvSpPr/>
          <p:nvPr/>
        </p:nvSpPr>
        <p:spPr>
          <a:xfrm>
            <a:off x="2339752" y="2924945"/>
            <a:ext cx="1512168" cy="1041276"/>
          </a:xfrm>
          <a:prstGeom prst="rect">
            <a:avLst/>
          </a:prstGeom>
          <a:solidFill>
            <a:srgbClr val="E76125"/>
          </a:solidFill>
          <a:ln>
            <a:solidFill>
              <a:schemeClr val="accent6">
                <a:lumMod val="75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a:r>
              <a:rPr lang="ru-RU" sz="2400" dirty="0" smtClean="0"/>
              <a:t>+ 31-37%</a:t>
            </a:r>
            <a:endParaRPr lang="ru-RU" sz="2400" dirty="0"/>
          </a:p>
        </p:txBody>
      </p:sp>
      <p:sp>
        <p:nvSpPr>
          <p:cNvPr id="3" name="Пятиугольник 2"/>
          <p:cNvSpPr/>
          <p:nvPr/>
        </p:nvSpPr>
        <p:spPr>
          <a:xfrm>
            <a:off x="0" y="5445224"/>
            <a:ext cx="6516216" cy="936104"/>
          </a:xfrm>
          <a:prstGeom prst="homePlate">
            <a:avLst>
              <a:gd name="adj" fmla="val 33943"/>
            </a:avLst>
          </a:prstGeom>
          <a:solidFill>
            <a:srgbClr val="FFCC00"/>
          </a:solidFill>
          <a:ln>
            <a:solidFill>
              <a:srgbClr val="FFCC00"/>
            </a:solidFill>
          </a:ln>
        </p:spPr>
        <p:style>
          <a:lnRef idx="1">
            <a:schemeClr val="accent5"/>
          </a:lnRef>
          <a:fillRef idx="2">
            <a:schemeClr val="accent5"/>
          </a:fillRef>
          <a:effectRef idx="1">
            <a:schemeClr val="accent5"/>
          </a:effectRef>
          <a:fontRef idx="minor">
            <a:schemeClr val="dk1"/>
          </a:fontRef>
        </p:style>
        <p:txBody>
          <a:bodyPr rtlCol="0" anchor="ctr"/>
          <a:lstStyle/>
          <a:p>
            <a:pPr lvl="1"/>
            <a:r>
              <a:rPr lang="ru-RU" b="1" dirty="0" smtClean="0">
                <a:solidFill>
                  <a:schemeClr val="tx1">
                    <a:lumMod val="75000"/>
                    <a:lumOff val="25000"/>
                  </a:schemeClr>
                </a:solidFill>
                <a:latin typeface="Arial" panose="020B0604020202020204" pitchFamily="34" charset="0"/>
                <a:cs typeface="Arial" panose="020B0604020202020204" pitchFamily="34" charset="0"/>
              </a:rPr>
              <a:t>Шон </a:t>
            </a:r>
            <a:r>
              <a:rPr lang="ru-RU" b="1" dirty="0" err="1" smtClean="0">
                <a:solidFill>
                  <a:schemeClr val="tx1">
                    <a:lumMod val="75000"/>
                    <a:lumOff val="25000"/>
                  </a:schemeClr>
                </a:solidFill>
                <a:latin typeface="Arial" panose="020B0604020202020204" pitchFamily="34" charset="0"/>
                <a:cs typeface="Arial" panose="020B0604020202020204" pitchFamily="34" charset="0"/>
              </a:rPr>
              <a:t>Ачор</a:t>
            </a:r>
            <a:r>
              <a:rPr lang="ru-RU" b="1" dirty="0" smtClean="0">
                <a:solidFill>
                  <a:schemeClr val="tx1">
                    <a:lumMod val="75000"/>
                    <a:lumOff val="25000"/>
                  </a:schemeClr>
                </a:solidFill>
                <a:latin typeface="Arial" panose="020B0604020202020204" pitchFamily="34" charset="0"/>
                <a:cs typeface="Arial" panose="020B0604020202020204" pitchFamily="34" charset="0"/>
              </a:rPr>
              <a:t>: </a:t>
            </a:r>
            <a:r>
              <a:rPr lang="ru-RU" dirty="0">
                <a:latin typeface="Arial" panose="020B0604020202020204" pitchFamily="34" charset="0"/>
                <a:ea typeface="Segoe UI" pitchFamily="34" charset="0"/>
                <a:cs typeface="Arial" panose="020B0604020202020204" pitchFamily="34" charset="0"/>
              </a:rPr>
              <a:t>Счастливые сотрудники работают на </a:t>
            </a:r>
            <a:r>
              <a:rPr lang="ru-RU" b="1" dirty="0">
                <a:latin typeface="Arial" panose="020B0604020202020204" pitchFamily="34" charset="0"/>
                <a:ea typeface="Segoe UI" pitchFamily="34" charset="0"/>
                <a:cs typeface="Arial" panose="020B0604020202020204" pitchFamily="34" charset="0"/>
              </a:rPr>
              <a:t>31%</a:t>
            </a:r>
            <a:r>
              <a:rPr lang="ru-RU" dirty="0">
                <a:latin typeface="Arial" panose="020B0604020202020204" pitchFamily="34" charset="0"/>
                <a:ea typeface="Segoe UI" pitchFamily="34" charset="0"/>
                <a:cs typeface="Arial" panose="020B0604020202020204" pitchFamily="34" charset="0"/>
              </a:rPr>
              <a:t> эффективнее, а их продажи выше на </a:t>
            </a:r>
            <a:r>
              <a:rPr lang="ru-RU" b="1" dirty="0">
                <a:latin typeface="Arial" panose="020B0604020202020204" pitchFamily="34" charset="0"/>
                <a:ea typeface="Segoe UI" pitchFamily="34" charset="0"/>
                <a:cs typeface="Arial" panose="020B0604020202020204" pitchFamily="34" charset="0"/>
              </a:rPr>
              <a:t>37</a:t>
            </a:r>
            <a:r>
              <a:rPr lang="ru-RU" b="1" dirty="0" smtClean="0">
                <a:latin typeface="Arial" panose="020B0604020202020204" pitchFamily="34" charset="0"/>
                <a:ea typeface="Segoe UI" pitchFamily="34" charset="0"/>
                <a:cs typeface="Arial" panose="020B0604020202020204" pitchFamily="34" charset="0"/>
              </a:rPr>
              <a:t>%</a:t>
            </a:r>
            <a:endParaRPr lang="ru-RU" b="1" dirty="0">
              <a:solidFill>
                <a:schemeClr val="tx1">
                  <a:lumMod val="75000"/>
                  <a:lumOff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34794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ятиугольник 2"/>
          <p:cNvSpPr/>
          <p:nvPr/>
        </p:nvSpPr>
        <p:spPr>
          <a:xfrm>
            <a:off x="0" y="5445224"/>
            <a:ext cx="6516216" cy="936104"/>
          </a:xfrm>
          <a:prstGeom prst="homePlate">
            <a:avLst>
              <a:gd name="adj" fmla="val 33943"/>
            </a:avLst>
          </a:prstGeom>
          <a:solidFill>
            <a:srgbClr val="FFCC00"/>
          </a:solidFill>
          <a:ln>
            <a:solidFill>
              <a:srgbClr val="FFCC00"/>
            </a:solidFill>
          </a:ln>
        </p:spPr>
        <p:style>
          <a:lnRef idx="1">
            <a:schemeClr val="accent5"/>
          </a:lnRef>
          <a:fillRef idx="2">
            <a:schemeClr val="accent5"/>
          </a:fillRef>
          <a:effectRef idx="1">
            <a:schemeClr val="accent5"/>
          </a:effectRef>
          <a:fontRef idx="minor">
            <a:schemeClr val="dk1"/>
          </a:fontRef>
        </p:style>
        <p:txBody>
          <a:bodyPr rtlCol="0" anchor="ctr"/>
          <a:lstStyle/>
          <a:p>
            <a:pPr lvl="1"/>
            <a:r>
              <a:rPr lang="ru-RU" b="1" dirty="0" smtClean="0">
                <a:solidFill>
                  <a:schemeClr val="tx1">
                    <a:lumMod val="75000"/>
                    <a:lumOff val="25000"/>
                  </a:schemeClr>
                </a:solidFill>
                <a:latin typeface="Arial" panose="020B0604020202020204" pitchFamily="34" charset="0"/>
                <a:cs typeface="Arial" panose="020B0604020202020204" pitchFamily="34" charset="0"/>
              </a:rPr>
              <a:t>Благодарим друг друга – повышаем уровень счастья – улучшаем результативность! </a:t>
            </a:r>
            <a:endParaRPr lang="ru-RU" b="1" dirty="0">
              <a:solidFill>
                <a:schemeClr val="tx1">
                  <a:lumMod val="75000"/>
                  <a:lumOff val="25000"/>
                </a:schemeClr>
              </a:solidFill>
              <a:latin typeface="Arial" panose="020B0604020202020204" pitchFamily="34" charset="0"/>
              <a:cs typeface="Arial" panose="020B0604020202020204" pitchFamily="34" charset="0"/>
            </a:endParaRPr>
          </a:p>
        </p:txBody>
      </p:sp>
      <p:pic>
        <p:nvPicPr>
          <p:cNvPr id="4" name="Picture 7" descr="D:\ОБЛАКА\Dropbox\Пряники\Картинки\иллюстрации для презенташек\opportunities_3_motivati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1700808"/>
            <a:ext cx="2470541" cy="247054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00214" y="2096676"/>
            <a:ext cx="1979898" cy="19798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descr="D:\ОБЛАКА\Dropbox\Пряники\Картинки\иллюстрации для презенташек\4_surveys.png"/>
          <p:cNvPicPr>
            <a:picLocks noChangeAspect="1" noChangeArrowheads="1"/>
          </p:cNvPicPr>
          <p:nvPr/>
        </p:nvPicPr>
        <p:blipFill rotWithShape="1">
          <a:blip r:embed="rId5">
            <a:extLst>
              <a:ext uri="{28A0092B-C50C-407E-A947-70E740481C1C}">
                <a14:useLocalDpi xmlns:a14="http://schemas.microsoft.com/office/drawing/2010/main" val="0"/>
              </a:ext>
            </a:extLst>
          </a:blip>
          <a:srcRect l="22032"/>
          <a:stretch/>
        </p:blipFill>
        <p:spPr bwMode="auto">
          <a:xfrm rot="16200000" flipV="1">
            <a:off x="6330239" y="1727827"/>
            <a:ext cx="2118854" cy="2717595"/>
          </a:xfrm>
          <a:prstGeom prst="rect">
            <a:avLst/>
          </a:prstGeom>
          <a:noFill/>
          <a:extLst>
            <a:ext uri="{909E8E84-426E-40DD-AFC4-6F175D3DCCD1}">
              <a14:hiddenFill xmlns:a14="http://schemas.microsoft.com/office/drawing/2010/main">
                <a:solidFill>
                  <a:srgbClr val="FFFFFF"/>
                </a:solidFill>
              </a14:hiddenFill>
            </a:ext>
          </a:extLst>
        </p:spPr>
      </p:pic>
      <p:sp>
        <p:nvSpPr>
          <p:cNvPr id="6" name="Стрелка вправо 5"/>
          <p:cNvSpPr/>
          <p:nvPr/>
        </p:nvSpPr>
        <p:spPr>
          <a:xfrm>
            <a:off x="2866077" y="3086625"/>
            <a:ext cx="481787" cy="414383"/>
          </a:xfrm>
          <a:prstGeom prst="rightArrow">
            <a:avLst/>
          </a:prstGeom>
          <a:solidFill>
            <a:srgbClr val="FFCC00"/>
          </a:solidFill>
        </p:spPr>
        <p:style>
          <a:lnRef idx="1">
            <a:schemeClr val="accent6"/>
          </a:lnRef>
          <a:fillRef idx="3">
            <a:schemeClr val="accent6"/>
          </a:fillRef>
          <a:effectRef idx="2">
            <a:schemeClr val="accent6"/>
          </a:effectRef>
          <a:fontRef idx="minor">
            <a:schemeClr val="lt1"/>
          </a:fontRef>
        </p:style>
        <p:txBody>
          <a:bodyPr rtlCol="0" anchor="ctr"/>
          <a:lstStyle/>
          <a:p>
            <a:pPr algn="ctr"/>
            <a:endParaRPr lang="ru-RU"/>
          </a:p>
        </p:txBody>
      </p:sp>
      <p:sp>
        <p:nvSpPr>
          <p:cNvPr id="9" name="Стрелка вправо 8"/>
          <p:cNvSpPr/>
          <p:nvPr/>
        </p:nvSpPr>
        <p:spPr>
          <a:xfrm>
            <a:off x="5717966" y="3086625"/>
            <a:ext cx="481787" cy="414383"/>
          </a:xfrm>
          <a:prstGeom prst="rightArrow">
            <a:avLst/>
          </a:prstGeom>
          <a:solidFill>
            <a:srgbClr val="FFCC00"/>
          </a:solidFill>
        </p:spPr>
        <p:style>
          <a:lnRef idx="1">
            <a:schemeClr val="accent6"/>
          </a:lnRef>
          <a:fillRef idx="3">
            <a:schemeClr val="accent6"/>
          </a:fillRef>
          <a:effectRef idx="2">
            <a:schemeClr val="accent6"/>
          </a:effectRef>
          <a:fontRef idx="minor">
            <a:schemeClr val="lt1"/>
          </a:fontRef>
        </p:style>
        <p:txBody>
          <a:bodyPr rtlCol="0" anchor="ctr"/>
          <a:lstStyle/>
          <a:p>
            <a:pPr algn="ctr"/>
            <a:endParaRPr lang="ru-RU"/>
          </a:p>
        </p:txBody>
      </p:sp>
      <p:pic>
        <p:nvPicPr>
          <p:cNvPr id="5123" name="Picture 3" descr="D:\ОБЛАКА\Dropbox\Пряники\Картинки\иллюстрации для презенташек\product_9_price.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52320" y="908323"/>
            <a:ext cx="1152525" cy="1152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459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nodeType="withEffect">
                                  <p:stCondLst>
                                    <p:cond delay="0"/>
                                  </p:stCondLst>
                                  <p:childTnLst>
                                    <p:set>
                                      <p:cBhvr>
                                        <p:cTn id="22" dur="1" fill="hold">
                                          <p:stCondLst>
                                            <p:cond delay="0"/>
                                          </p:stCondLst>
                                        </p:cTn>
                                        <p:tgtEl>
                                          <p:spTgt spid="5122"/>
                                        </p:tgtEl>
                                        <p:attrNameLst>
                                          <p:attrName>style.visibility</p:attrName>
                                        </p:attrNameLst>
                                      </p:cBhvr>
                                      <p:to>
                                        <p:strVal val="visible"/>
                                      </p:to>
                                    </p:set>
                                    <p:animEffect transition="in" filter="fade">
                                      <p:cBhvr>
                                        <p:cTn id="23" dur="500"/>
                                        <p:tgtEl>
                                          <p:spTgt spid="5122"/>
                                        </p:tgtEl>
                                      </p:cBhvr>
                                    </p:animEffect>
                                  </p:childTnLst>
                                </p:cTn>
                              </p:par>
                              <p:par>
                                <p:cTn id="24" presetID="10" presetClass="entr" presetSubtype="0" fill="hold" nodeType="withEffect">
                                  <p:stCondLst>
                                    <p:cond delay="0"/>
                                  </p:stCondLst>
                                  <p:childTnLst>
                                    <p:set>
                                      <p:cBhvr>
                                        <p:cTn id="25" dur="1" fill="hold">
                                          <p:stCondLst>
                                            <p:cond delay="0"/>
                                          </p:stCondLst>
                                        </p:cTn>
                                        <p:tgtEl>
                                          <p:spTgt spid="5123"/>
                                        </p:tgtEl>
                                        <p:attrNameLst>
                                          <p:attrName>style.visibility</p:attrName>
                                        </p:attrNameLst>
                                      </p:cBhvr>
                                      <p:to>
                                        <p:strVal val="visible"/>
                                      </p:to>
                                    </p:set>
                                    <p:animEffect transition="in" filter="fade">
                                      <p:cBhvr>
                                        <p:cTn id="26" dur="500"/>
                                        <p:tgtEl>
                                          <p:spTgt spid="5123"/>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0-#ppt_w/2"/>
                                          </p:val>
                                        </p:tav>
                                        <p:tav tm="100000">
                                          <p:val>
                                            <p:strVal val="#ppt_x"/>
                                          </p:val>
                                        </p:tav>
                                      </p:tavLst>
                                    </p:anim>
                                    <p:anim calcmode="lin" valueType="num">
                                      <p:cBhvr additive="base">
                                        <p:cTn id="32"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79512" y="116632"/>
            <a:ext cx="8856984" cy="461665"/>
          </a:xfrm>
          <a:prstGeom prst="rect">
            <a:avLst/>
          </a:prstGeom>
        </p:spPr>
        <p:txBody>
          <a:bodyPr wrap="square">
            <a:spAutoFit/>
          </a:bodyPr>
          <a:lstStyle/>
          <a:p>
            <a:r>
              <a:rPr lang="ru-RU" sz="2400" b="1" dirty="0" smtClean="0">
                <a:solidFill>
                  <a:schemeClr val="bg2">
                    <a:lumMod val="10000"/>
                  </a:schemeClr>
                </a:solidFill>
                <a:latin typeface="Arial" panose="020B0604020202020204" pitchFamily="34" charset="0"/>
                <a:cs typeface="Arial" panose="020B0604020202020204" pitchFamily="34" charset="0"/>
              </a:rPr>
              <a:t>Виртуальная валюта – разрешение на «спасибо»</a:t>
            </a:r>
            <a:endParaRPr lang="ru-RU" sz="2400" b="1" dirty="0">
              <a:solidFill>
                <a:schemeClr val="bg2">
                  <a:lumMod val="10000"/>
                </a:schemeClr>
              </a:solidFill>
              <a:latin typeface="Arial" panose="020B0604020202020204" pitchFamily="34" charset="0"/>
              <a:cs typeface="Arial" panose="020B0604020202020204" pitchFamily="34"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052736"/>
            <a:ext cx="6799898" cy="2284095"/>
          </a:xfrm>
          <a:prstGeom prst="rect">
            <a:avLst/>
          </a:prstGeom>
          <a:noFill/>
          <a:ln w="19050">
            <a:solidFill>
              <a:srgbClr val="FFC000"/>
            </a:solidFill>
            <a:miter lim="800000"/>
            <a:headEnd/>
            <a:tailEnd/>
          </a:ln>
          <a:extLst>
            <a:ext uri="{909E8E84-426E-40DD-AFC4-6F175D3DCCD1}">
              <a14:hiddenFill xmlns:a14="http://schemas.microsoft.com/office/drawing/2010/main">
                <a:solidFill>
                  <a:schemeClr val="accent1"/>
                </a:solidFill>
              </a14:hiddenFill>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3608" y="2800961"/>
            <a:ext cx="6862763" cy="2273618"/>
          </a:xfrm>
          <a:prstGeom prst="rect">
            <a:avLst/>
          </a:prstGeom>
          <a:noFill/>
          <a:ln w="19050">
            <a:solidFill>
              <a:srgbClr val="FFC000"/>
            </a:solidFill>
            <a:miter lim="800000"/>
            <a:headEnd/>
            <a:tailEnd/>
          </a:ln>
          <a:extLst>
            <a:ext uri="{909E8E84-426E-40DD-AFC4-6F175D3DCCD1}">
              <a14:hiddenFill xmlns:a14="http://schemas.microsoft.com/office/drawing/2010/main">
                <a:solidFill>
                  <a:schemeClr val="accent1"/>
                </a:solidFill>
              </a14:hiddenFill>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7704" y="4509120"/>
            <a:ext cx="6789420" cy="1686878"/>
          </a:xfrm>
          <a:prstGeom prst="rect">
            <a:avLst/>
          </a:prstGeom>
          <a:noFill/>
          <a:ln w="19050">
            <a:solidFill>
              <a:srgbClr val="FFC000"/>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16847916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79512" y="15007"/>
            <a:ext cx="8856984" cy="461665"/>
          </a:xfrm>
          <a:prstGeom prst="rect">
            <a:avLst/>
          </a:prstGeom>
        </p:spPr>
        <p:txBody>
          <a:bodyPr wrap="square">
            <a:spAutoFit/>
          </a:bodyPr>
          <a:lstStyle/>
          <a:p>
            <a:r>
              <a:rPr lang="ru-RU" sz="2400" b="1" dirty="0" smtClean="0">
                <a:solidFill>
                  <a:schemeClr val="bg2">
                    <a:lumMod val="10000"/>
                  </a:schemeClr>
                </a:solidFill>
              </a:rPr>
              <a:t>Валюты разных компаний</a:t>
            </a:r>
            <a:endParaRPr lang="ru-RU" sz="2400" b="1" dirty="0">
              <a:solidFill>
                <a:schemeClr val="bg2">
                  <a:lumMod val="10000"/>
                </a:schemeClr>
              </a:solidFill>
            </a:endParaRPr>
          </a:p>
        </p:txBody>
      </p:sp>
      <p:pic>
        <p:nvPicPr>
          <p:cNvPr id="6146" name="Picture 2" descr="http://im8-tub-ru.yandex.net/i?id=713074773-17-72&amp;n=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763" y="810025"/>
            <a:ext cx="2182091" cy="1281545"/>
          </a:xfrm>
          <a:prstGeom prst="rect">
            <a:avLst/>
          </a:prstGeom>
          <a:noFill/>
          <a:extLst>
            <a:ext uri="{909E8E84-426E-40DD-AFC4-6F175D3DCCD1}">
              <a14:hiddenFill xmlns:a14="http://schemas.microsoft.com/office/drawing/2010/main">
                <a:solidFill>
                  <a:srgbClr val="FFFFFF"/>
                </a:solidFill>
              </a14:hiddenFill>
            </a:ext>
          </a:extLst>
        </p:spPr>
      </p:pic>
      <p:sp>
        <p:nvSpPr>
          <p:cNvPr id="8" name="Прямоугольник 7"/>
          <p:cNvSpPr/>
          <p:nvPr/>
        </p:nvSpPr>
        <p:spPr>
          <a:xfrm>
            <a:off x="2553595" y="1218743"/>
            <a:ext cx="1728192" cy="461665"/>
          </a:xfrm>
          <a:prstGeom prst="rect">
            <a:avLst/>
          </a:prstGeom>
        </p:spPr>
        <p:txBody>
          <a:bodyPr wrap="square">
            <a:spAutoFit/>
          </a:bodyPr>
          <a:lstStyle/>
          <a:p>
            <a:r>
              <a:rPr lang="ru-RU" sz="2400" b="1" dirty="0" smtClean="0"/>
              <a:t>- фришки</a:t>
            </a:r>
          </a:p>
        </p:txBody>
      </p:sp>
      <p:pic>
        <p:nvPicPr>
          <p:cNvPr id="3074" name="Picture 2" descr="http://pryaniky.com/Content/img/mvide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366" y="2319382"/>
            <a:ext cx="1952378" cy="794899"/>
          </a:xfrm>
          <a:prstGeom prst="rect">
            <a:avLst/>
          </a:prstGeom>
          <a:noFill/>
          <a:extLst>
            <a:ext uri="{909E8E84-426E-40DD-AFC4-6F175D3DCCD1}">
              <a14:hiddenFill xmlns:a14="http://schemas.microsoft.com/office/drawing/2010/main">
                <a:solidFill>
                  <a:srgbClr val="FFFFFF"/>
                </a:solidFill>
              </a14:hiddenFill>
            </a:ext>
          </a:extLst>
        </p:spPr>
      </p:pic>
      <p:sp>
        <p:nvSpPr>
          <p:cNvPr id="15" name="Прямоугольник 14"/>
          <p:cNvSpPr/>
          <p:nvPr/>
        </p:nvSpPr>
        <p:spPr>
          <a:xfrm>
            <a:off x="2555776" y="2498147"/>
            <a:ext cx="1728192" cy="461665"/>
          </a:xfrm>
          <a:prstGeom prst="rect">
            <a:avLst/>
          </a:prstGeom>
        </p:spPr>
        <p:txBody>
          <a:bodyPr wrap="square">
            <a:spAutoFit/>
          </a:bodyPr>
          <a:lstStyle/>
          <a:p>
            <a:r>
              <a:rPr lang="ru-RU" sz="2400" b="1" dirty="0" smtClean="0"/>
              <a:t>- репы</a:t>
            </a:r>
          </a:p>
        </p:txBody>
      </p:sp>
      <p:pic>
        <p:nvPicPr>
          <p:cNvPr id="3076" name="Picture 4" descr="http://pryaniky.com/Content/img/lif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9782" y="3578331"/>
            <a:ext cx="2039970" cy="1290829"/>
          </a:xfrm>
          <a:prstGeom prst="rect">
            <a:avLst/>
          </a:prstGeom>
          <a:noFill/>
          <a:extLst>
            <a:ext uri="{909E8E84-426E-40DD-AFC4-6F175D3DCCD1}">
              <a14:hiddenFill xmlns:a14="http://schemas.microsoft.com/office/drawing/2010/main">
                <a:solidFill>
                  <a:srgbClr val="FFFFFF"/>
                </a:solidFill>
              </a14:hiddenFill>
            </a:ext>
          </a:extLst>
        </p:spPr>
      </p:pic>
      <p:sp>
        <p:nvSpPr>
          <p:cNvPr id="17" name="Прямоугольник 16"/>
          <p:cNvSpPr/>
          <p:nvPr/>
        </p:nvSpPr>
        <p:spPr>
          <a:xfrm>
            <a:off x="2555776" y="3866299"/>
            <a:ext cx="1728192" cy="461665"/>
          </a:xfrm>
          <a:prstGeom prst="rect">
            <a:avLst/>
          </a:prstGeom>
        </p:spPr>
        <p:txBody>
          <a:bodyPr wrap="square">
            <a:spAutoFit/>
          </a:bodyPr>
          <a:lstStyle/>
          <a:p>
            <a:r>
              <a:rPr lang="ru-RU" sz="2400" b="1" dirty="0" smtClean="0"/>
              <a:t>- </a:t>
            </a:r>
            <a:r>
              <a:rPr lang="ru-RU" sz="2400" b="1" dirty="0" err="1" smtClean="0"/>
              <a:t>лайфики</a:t>
            </a:r>
            <a:endParaRPr lang="ru-RU" sz="2400" b="1" dirty="0" smtClean="0"/>
          </a:p>
        </p:txBody>
      </p:sp>
      <p:pic>
        <p:nvPicPr>
          <p:cNvPr id="3078" name="Picture 6" descr="http://pryaniky.com/Content/img/deltaplanlogo.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60299" y="1218743"/>
            <a:ext cx="2286000" cy="619126"/>
          </a:xfrm>
          <a:prstGeom prst="rect">
            <a:avLst/>
          </a:prstGeom>
          <a:noFill/>
          <a:extLst>
            <a:ext uri="{909E8E84-426E-40DD-AFC4-6F175D3DCCD1}">
              <a14:hiddenFill xmlns:a14="http://schemas.microsoft.com/office/drawing/2010/main">
                <a:solidFill>
                  <a:srgbClr val="FFFFFF"/>
                </a:solidFill>
              </a14:hiddenFill>
            </a:ext>
          </a:extLst>
        </p:spPr>
      </p:pic>
      <p:sp>
        <p:nvSpPr>
          <p:cNvPr id="19" name="Прямоугольник 18"/>
          <p:cNvSpPr/>
          <p:nvPr/>
        </p:nvSpPr>
        <p:spPr>
          <a:xfrm>
            <a:off x="7080579" y="1250742"/>
            <a:ext cx="1728192" cy="461665"/>
          </a:xfrm>
          <a:prstGeom prst="rect">
            <a:avLst/>
          </a:prstGeom>
        </p:spPr>
        <p:txBody>
          <a:bodyPr wrap="square">
            <a:spAutoFit/>
          </a:bodyPr>
          <a:lstStyle/>
          <a:p>
            <a:r>
              <a:rPr lang="ru-RU" sz="2400" b="1" dirty="0" smtClean="0"/>
              <a:t>- печеньки</a:t>
            </a:r>
          </a:p>
        </p:txBody>
      </p:sp>
      <p:pic>
        <p:nvPicPr>
          <p:cNvPr id="3080" name="Picture 8" descr="http://pryaniky.com/Content/img/unison.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86479" y="2244830"/>
            <a:ext cx="1333500" cy="1333501"/>
          </a:xfrm>
          <a:prstGeom prst="rect">
            <a:avLst/>
          </a:prstGeom>
          <a:noFill/>
          <a:extLst>
            <a:ext uri="{909E8E84-426E-40DD-AFC4-6F175D3DCCD1}">
              <a14:hiddenFill xmlns:a14="http://schemas.microsoft.com/office/drawing/2010/main">
                <a:solidFill>
                  <a:srgbClr val="FFFFFF"/>
                </a:solidFill>
              </a14:hiddenFill>
            </a:ext>
          </a:extLst>
        </p:spPr>
      </p:pic>
      <p:sp>
        <p:nvSpPr>
          <p:cNvPr id="21" name="Прямоугольник 20"/>
          <p:cNvSpPr/>
          <p:nvPr/>
        </p:nvSpPr>
        <p:spPr>
          <a:xfrm>
            <a:off x="7052854" y="2450492"/>
            <a:ext cx="2199666" cy="461665"/>
          </a:xfrm>
          <a:prstGeom prst="rect">
            <a:avLst/>
          </a:prstGeom>
        </p:spPr>
        <p:txBody>
          <a:bodyPr wrap="square">
            <a:spAutoFit/>
          </a:bodyPr>
          <a:lstStyle/>
          <a:p>
            <a:r>
              <a:rPr lang="ru-RU" sz="2400" b="1" dirty="0" smtClean="0"/>
              <a:t>- </a:t>
            </a:r>
            <a:r>
              <a:rPr lang="ru-RU" sz="2400" b="1" dirty="0" err="1" smtClean="0"/>
              <a:t>юнисончики</a:t>
            </a:r>
            <a:endParaRPr lang="ru-RU" sz="2400" b="1" dirty="0" smtClean="0"/>
          </a:p>
        </p:txBody>
      </p:sp>
      <p:pic>
        <p:nvPicPr>
          <p:cNvPr id="3082" name="Picture 10" descr="Футболки логотип печать на футболке - Интернет-магазин футбо…"/>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569938" y="3861048"/>
            <a:ext cx="2006585" cy="1203951"/>
          </a:xfrm>
          <a:prstGeom prst="rect">
            <a:avLst/>
          </a:prstGeom>
          <a:noFill/>
          <a:extLst>
            <a:ext uri="{909E8E84-426E-40DD-AFC4-6F175D3DCCD1}">
              <a14:hiddenFill xmlns:a14="http://schemas.microsoft.com/office/drawing/2010/main">
                <a:solidFill>
                  <a:srgbClr val="FFFFFF"/>
                </a:solidFill>
              </a14:hiddenFill>
            </a:ext>
          </a:extLst>
        </p:spPr>
      </p:pic>
      <p:sp>
        <p:nvSpPr>
          <p:cNvPr id="23" name="Прямоугольник 22"/>
          <p:cNvSpPr/>
          <p:nvPr/>
        </p:nvSpPr>
        <p:spPr>
          <a:xfrm>
            <a:off x="7092280" y="3966668"/>
            <a:ext cx="1728192" cy="461665"/>
          </a:xfrm>
          <a:prstGeom prst="rect">
            <a:avLst/>
          </a:prstGeom>
        </p:spPr>
        <p:txBody>
          <a:bodyPr wrap="square">
            <a:spAutoFit/>
          </a:bodyPr>
          <a:lstStyle/>
          <a:p>
            <a:r>
              <a:rPr lang="ru-RU" sz="2400" b="1" dirty="0" smtClean="0"/>
              <a:t>- хомяки</a:t>
            </a:r>
          </a:p>
        </p:txBody>
      </p:sp>
    </p:spTree>
    <p:extLst>
      <p:ext uri="{BB962C8B-B14F-4D97-AF65-F5344CB8AC3E}">
        <p14:creationId xmlns:p14="http://schemas.microsoft.com/office/powerpoint/2010/main" val="246344102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79512" y="15007"/>
            <a:ext cx="8856984" cy="461665"/>
          </a:xfrm>
          <a:prstGeom prst="rect">
            <a:avLst/>
          </a:prstGeom>
        </p:spPr>
        <p:txBody>
          <a:bodyPr wrap="square">
            <a:spAutoFit/>
          </a:bodyPr>
          <a:lstStyle/>
          <a:p>
            <a:r>
              <a:rPr lang="ru-RU" sz="2400" b="1" dirty="0" smtClean="0">
                <a:solidFill>
                  <a:schemeClr val="bg2">
                    <a:lumMod val="10000"/>
                  </a:schemeClr>
                </a:solidFill>
              </a:rPr>
              <a:t>Что еще дает благодарность?</a:t>
            </a:r>
          </a:p>
        </p:txBody>
      </p:sp>
      <p:pic>
        <p:nvPicPr>
          <p:cNvPr id="7170" name="Picture 2" descr="Распределение внутренних ресурсов при наличии обратной связи и при отсутствии"/>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8004" y="3212976"/>
            <a:ext cx="5564276" cy="3249316"/>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s://encrypted-tbn2.google.com/images?q=tbn:ANd9GcQtr5qDd35AdnSYBNnPXrelA8aSANWv785DEzndzyowFKbTBsC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576" y="980728"/>
            <a:ext cx="2904363" cy="2305050"/>
          </a:xfrm>
          <a:prstGeom prst="rect">
            <a:avLst/>
          </a:prstGeom>
          <a:noFill/>
          <a:extLst>
            <a:ext uri="{909E8E84-426E-40DD-AFC4-6F175D3DCCD1}">
              <a14:hiddenFill xmlns:a14="http://schemas.microsoft.com/office/drawing/2010/main">
                <a:solidFill>
                  <a:srgbClr val="FFFFFF"/>
                </a:solidFill>
              </a14:hiddenFill>
            </a:ext>
          </a:extLst>
        </p:spPr>
      </p:pic>
      <p:sp>
        <p:nvSpPr>
          <p:cNvPr id="12" name="Прямоугольник 11"/>
          <p:cNvSpPr/>
          <p:nvPr/>
        </p:nvSpPr>
        <p:spPr>
          <a:xfrm>
            <a:off x="4211960" y="908720"/>
            <a:ext cx="4608512" cy="2246769"/>
          </a:xfrm>
          <a:prstGeom prst="rect">
            <a:avLst/>
          </a:prstGeom>
        </p:spPr>
        <p:txBody>
          <a:bodyPr wrap="square">
            <a:spAutoFit/>
          </a:bodyPr>
          <a:lstStyle/>
          <a:p>
            <a:pPr marL="457200" indent="-457200">
              <a:buFont typeface="Arial" pitchFamily="34" charset="0"/>
              <a:buChar char="•"/>
            </a:pPr>
            <a:r>
              <a:rPr lang="ru-RU" sz="2800" dirty="0" smtClean="0">
                <a:solidFill>
                  <a:schemeClr val="bg2">
                    <a:lumMod val="10000"/>
                  </a:schemeClr>
                </a:solidFill>
              </a:rPr>
              <a:t>Правильно ли я поступаю?</a:t>
            </a:r>
            <a:endParaRPr lang="ru-RU" sz="2800" dirty="0">
              <a:solidFill>
                <a:schemeClr val="bg2">
                  <a:lumMod val="10000"/>
                </a:schemeClr>
              </a:solidFill>
            </a:endParaRPr>
          </a:p>
          <a:p>
            <a:pPr marL="457200" indent="-457200">
              <a:buFont typeface="Arial" pitchFamily="34" charset="0"/>
              <a:buChar char="•"/>
            </a:pPr>
            <a:r>
              <a:rPr lang="ru-RU" sz="2800" dirty="0" smtClean="0">
                <a:solidFill>
                  <a:schemeClr val="bg2">
                    <a:lumMod val="10000"/>
                  </a:schemeClr>
                </a:solidFill>
              </a:rPr>
              <a:t>Хорошо ли я работаю?</a:t>
            </a:r>
          </a:p>
          <a:p>
            <a:pPr marL="457200" indent="-457200">
              <a:buFont typeface="Arial" pitchFamily="34" charset="0"/>
              <a:buChar char="•"/>
            </a:pPr>
            <a:r>
              <a:rPr lang="ru-RU" sz="2800" dirty="0" smtClean="0">
                <a:solidFill>
                  <a:schemeClr val="bg2">
                    <a:lumMod val="10000"/>
                  </a:schemeClr>
                </a:solidFill>
              </a:rPr>
              <a:t>Ждет ли меня награда или наказание?</a:t>
            </a:r>
          </a:p>
        </p:txBody>
      </p:sp>
    </p:spTree>
    <p:extLst>
      <p:ext uri="{BB962C8B-B14F-4D97-AF65-F5344CB8AC3E}">
        <p14:creationId xmlns:p14="http://schemas.microsoft.com/office/powerpoint/2010/main" val="2175866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7332" y="1844824"/>
            <a:ext cx="9151331" cy="2677656"/>
          </a:xfrm>
          <a:prstGeom prst="rect">
            <a:avLst/>
          </a:prstGeom>
        </p:spPr>
        <p:txBody>
          <a:bodyPr wrap="square">
            <a:spAutoFit/>
          </a:bodyPr>
          <a:lstStyle/>
          <a:p>
            <a:pPr algn="ctr"/>
            <a:r>
              <a:rPr lang="ru-RU" sz="8800" b="1" dirty="0" smtClean="0">
                <a:solidFill>
                  <a:schemeClr val="bg2">
                    <a:lumMod val="10000"/>
                  </a:schemeClr>
                </a:solidFill>
                <a:latin typeface="+mj-lt"/>
              </a:rPr>
              <a:t>ПРО ПРИЗНАНИЕ</a:t>
            </a:r>
            <a:r>
              <a:rPr lang="ru-RU" sz="9600" b="1" dirty="0" smtClean="0">
                <a:solidFill>
                  <a:schemeClr val="bg2">
                    <a:lumMod val="10000"/>
                  </a:schemeClr>
                </a:solidFill>
                <a:latin typeface="+mj-lt"/>
              </a:rPr>
              <a:t>,</a:t>
            </a:r>
          </a:p>
          <a:p>
            <a:pPr algn="ctr"/>
            <a:r>
              <a:rPr lang="ru-RU" sz="7200" b="1" dirty="0" smtClean="0">
                <a:solidFill>
                  <a:schemeClr val="bg2">
                    <a:lumMod val="10000"/>
                  </a:schemeClr>
                </a:solidFill>
                <a:latin typeface="+mj-lt"/>
              </a:rPr>
              <a:t>СПАСИБО И КАРМАН</a:t>
            </a:r>
            <a:endParaRPr lang="ru-RU" sz="6600" b="1" dirty="0" smtClean="0">
              <a:solidFill>
                <a:schemeClr val="bg2">
                  <a:lumMod val="10000"/>
                </a:schemeClr>
              </a:solidFill>
              <a:latin typeface="+mj-lt"/>
            </a:endParaRPr>
          </a:p>
        </p:txBody>
      </p:sp>
    </p:spTree>
    <p:extLst>
      <p:ext uri="{BB962C8B-B14F-4D97-AF65-F5344CB8AC3E}">
        <p14:creationId xmlns:p14="http://schemas.microsoft.com/office/powerpoint/2010/main" val="193281459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19779"/>
          <a:stretch/>
        </p:blipFill>
        <p:spPr bwMode="auto">
          <a:xfrm>
            <a:off x="0" y="17343"/>
            <a:ext cx="9144000" cy="6840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ятиугольник 3"/>
          <p:cNvSpPr/>
          <p:nvPr/>
        </p:nvSpPr>
        <p:spPr>
          <a:xfrm>
            <a:off x="0" y="5445224"/>
            <a:ext cx="6516216" cy="936104"/>
          </a:xfrm>
          <a:prstGeom prst="homePlate">
            <a:avLst>
              <a:gd name="adj" fmla="val 33943"/>
            </a:avLst>
          </a:prstGeom>
          <a:solidFill>
            <a:srgbClr val="FFCC00"/>
          </a:solidFill>
          <a:ln>
            <a:solidFill>
              <a:srgbClr val="FFCC00"/>
            </a:solidFill>
          </a:ln>
        </p:spPr>
        <p:style>
          <a:lnRef idx="1">
            <a:schemeClr val="accent5"/>
          </a:lnRef>
          <a:fillRef idx="2">
            <a:schemeClr val="accent5"/>
          </a:fillRef>
          <a:effectRef idx="1">
            <a:schemeClr val="accent5"/>
          </a:effectRef>
          <a:fontRef idx="minor">
            <a:schemeClr val="dk1"/>
          </a:fontRef>
        </p:style>
        <p:txBody>
          <a:bodyPr rtlCol="0" anchor="ctr"/>
          <a:lstStyle/>
          <a:p>
            <a:pPr lvl="1"/>
            <a:r>
              <a:rPr lang="ru-RU" sz="2400" b="1" dirty="0" smtClean="0">
                <a:solidFill>
                  <a:schemeClr val="tx1">
                    <a:lumMod val="75000"/>
                    <a:lumOff val="25000"/>
                  </a:schemeClr>
                </a:solidFill>
                <a:latin typeface="Arial" panose="020B0604020202020204" pitchFamily="34" charset="0"/>
                <a:cs typeface="Arial" panose="020B0604020202020204" pitchFamily="34" charset="0"/>
              </a:rPr>
              <a:t>Спасибо в карман положишь!</a:t>
            </a:r>
            <a:endParaRPr lang="ru-RU" sz="2400" b="1" dirty="0">
              <a:solidFill>
                <a:schemeClr val="tx1">
                  <a:lumMod val="75000"/>
                  <a:lumOff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1605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8"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53" y="435038"/>
            <a:ext cx="5148572" cy="2500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ятиугольник 3"/>
          <p:cNvSpPr/>
          <p:nvPr/>
        </p:nvSpPr>
        <p:spPr>
          <a:xfrm>
            <a:off x="0" y="5445224"/>
            <a:ext cx="6516216" cy="936104"/>
          </a:xfrm>
          <a:prstGeom prst="homePlate">
            <a:avLst>
              <a:gd name="adj" fmla="val 33943"/>
            </a:avLst>
          </a:prstGeom>
          <a:solidFill>
            <a:srgbClr val="FFCC00"/>
          </a:solidFill>
          <a:ln>
            <a:solidFill>
              <a:srgbClr val="FFCC0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800" b="1" dirty="0">
                <a:solidFill>
                  <a:schemeClr val="tx1">
                    <a:lumMod val="75000"/>
                    <a:lumOff val="25000"/>
                  </a:schemeClr>
                </a:solidFill>
                <a:latin typeface="Arial" panose="020B0604020202020204" pitchFamily="34" charset="0"/>
                <a:cs typeface="Arial" panose="020B0604020202020204" pitchFamily="34" charset="0"/>
              </a:rPr>
              <a:t>Выполнение </a:t>
            </a:r>
            <a:r>
              <a:rPr lang="en-US" sz="2800" b="1" dirty="0">
                <a:solidFill>
                  <a:schemeClr val="tx1">
                    <a:lumMod val="75000"/>
                    <a:lumOff val="25000"/>
                  </a:schemeClr>
                </a:solidFill>
                <a:latin typeface="Arial" panose="020B0604020202020204" pitchFamily="34" charset="0"/>
                <a:cs typeface="Arial" panose="020B0604020202020204" pitchFamily="34" charset="0"/>
              </a:rPr>
              <a:t>KPI </a:t>
            </a:r>
            <a:r>
              <a:rPr lang="ru-RU" sz="2800" b="1" dirty="0">
                <a:solidFill>
                  <a:schemeClr val="tx1">
                    <a:lumMod val="75000"/>
                    <a:lumOff val="25000"/>
                  </a:schemeClr>
                </a:solidFill>
                <a:latin typeface="Arial" panose="020B0604020202020204" pitchFamily="34" charset="0"/>
                <a:cs typeface="Arial" panose="020B0604020202020204" pitchFamily="34" charset="0"/>
              </a:rPr>
              <a:t>+ 20-50%</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614" y="2673204"/>
            <a:ext cx="5148572" cy="2500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30879"/>
          <a:stretch/>
        </p:blipFill>
        <p:spPr bwMode="auto">
          <a:xfrm>
            <a:off x="5216425" y="435037"/>
            <a:ext cx="3558729" cy="2500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6912"/>
          <a:stretch/>
        </p:blipFill>
        <p:spPr bwMode="auto">
          <a:xfrm>
            <a:off x="6246186" y="2707984"/>
            <a:ext cx="1703548" cy="2500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5091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7332" y="2492896"/>
            <a:ext cx="9151331" cy="1815882"/>
          </a:xfrm>
          <a:prstGeom prst="rect">
            <a:avLst/>
          </a:prstGeom>
        </p:spPr>
        <p:txBody>
          <a:bodyPr wrap="square">
            <a:spAutoFit/>
          </a:bodyPr>
          <a:lstStyle/>
          <a:p>
            <a:pPr algn="ctr"/>
            <a:r>
              <a:rPr lang="ru-RU" sz="7200" b="1" dirty="0" smtClean="0">
                <a:solidFill>
                  <a:schemeClr val="bg2">
                    <a:lumMod val="10000"/>
                  </a:schemeClr>
                </a:solidFill>
                <a:latin typeface="+mj-lt"/>
              </a:rPr>
              <a:t>ЕЩЕ ПРО ПРИЗНАНИЕ</a:t>
            </a:r>
          </a:p>
          <a:p>
            <a:pPr algn="ctr"/>
            <a:r>
              <a:rPr lang="ru-RU" sz="4000" b="1" dirty="0" smtClean="0">
                <a:solidFill>
                  <a:schemeClr val="bg2">
                    <a:lumMod val="10000"/>
                  </a:schemeClr>
                </a:solidFill>
                <a:latin typeface="+mj-lt"/>
              </a:rPr>
              <a:t>А ТАКЖЕ ПРО СТАТУС И ПРОПАГАНДУ</a:t>
            </a:r>
            <a:endParaRPr lang="ru-RU" sz="4000" b="1" dirty="0">
              <a:solidFill>
                <a:schemeClr val="bg2">
                  <a:lumMod val="10000"/>
                </a:schemeClr>
              </a:solidFill>
              <a:latin typeface="+mj-lt"/>
            </a:endParaRPr>
          </a:p>
        </p:txBody>
      </p:sp>
      <p:sp>
        <p:nvSpPr>
          <p:cNvPr id="2" name="AutoShape 8"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latin typeface="+mj-lt"/>
            </a:endParaRPr>
          </a:p>
        </p:txBody>
      </p:sp>
      <p:sp>
        <p:nvSpPr>
          <p:cNvPr id="7" name="AutoShape 12"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latin typeface="+mj-lt"/>
            </a:endParaRPr>
          </a:p>
        </p:txBody>
      </p:sp>
    </p:spTree>
    <p:extLst>
      <p:ext uri="{BB962C8B-B14F-4D97-AF65-F5344CB8AC3E}">
        <p14:creationId xmlns:p14="http://schemas.microsoft.com/office/powerpoint/2010/main" val="136752584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79512" y="15007"/>
            <a:ext cx="8856984" cy="461665"/>
          </a:xfrm>
          <a:prstGeom prst="rect">
            <a:avLst/>
          </a:prstGeom>
        </p:spPr>
        <p:txBody>
          <a:bodyPr wrap="square">
            <a:spAutoFit/>
          </a:bodyPr>
          <a:lstStyle/>
          <a:p>
            <a:r>
              <a:rPr lang="ru-RU" sz="2400" b="1" dirty="0" smtClean="0">
                <a:solidFill>
                  <a:schemeClr val="bg2">
                    <a:lumMod val="10000"/>
                  </a:schemeClr>
                </a:solidFill>
                <a:latin typeface="+mj-lt"/>
              </a:rPr>
              <a:t>Новая обертка старых методов</a:t>
            </a:r>
          </a:p>
        </p:txBody>
      </p:sp>
      <p:pic>
        <p:nvPicPr>
          <p:cNvPr id="3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90663" y="6584773"/>
            <a:ext cx="254525" cy="179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Прямоугольник 31"/>
          <p:cNvSpPr/>
          <p:nvPr/>
        </p:nvSpPr>
        <p:spPr>
          <a:xfrm>
            <a:off x="3834756" y="6525344"/>
            <a:ext cx="1292341" cy="261610"/>
          </a:xfrm>
          <a:prstGeom prst="rect">
            <a:avLst/>
          </a:prstGeom>
        </p:spPr>
        <p:txBody>
          <a:bodyPr wrap="none">
            <a:spAutoFit/>
          </a:bodyPr>
          <a:lstStyle/>
          <a:p>
            <a:pPr eaLnBrk="1" fontAlgn="auto" hangingPunct="1">
              <a:spcBef>
                <a:spcPts val="0"/>
              </a:spcBef>
              <a:spcAft>
                <a:spcPts val="0"/>
              </a:spcAft>
              <a:defRPr/>
            </a:pPr>
            <a:r>
              <a:rPr lang="en-US" sz="1100" u="sng" dirty="0">
                <a:solidFill>
                  <a:schemeClr val="bg2">
                    <a:lumMod val="10000"/>
                  </a:schemeClr>
                </a:solidFill>
                <a:latin typeface="+mj-lt"/>
                <a:cs typeface="Times New Roman" pitchFamily="18" charset="0"/>
              </a:rPr>
              <a:t>www.pryaniky.com</a:t>
            </a:r>
            <a:endParaRPr lang="ru-RU" sz="1600" u="sng" dirty="0">
              <a:solidFill>
                <a:schemeClr val="bg2">
                  <a:lumMod val="10000"/>
                </a:schemeClr>
              </a:solidFill>
              <a:latin typeface="+mj-lt"/>
              <a:cs typeface="Times New Roman" pitchFamily="18" charset="0"/>
            </a:endParaRPr>
          </a:p>
        </p:txBody>
      </p:sp>
      <p:pic>
        <p:nvPicPr>
          <p:cNvPr id="10242" name="Picture 2" descr="C:\Users\asus\Dropbox\Пряники\Картинки\69497_4138905585868_1631236126_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76672"/>
            <a:ext cx="6264697" cy="4176464"/>
          </a:xfrm>
          <a:prstGeom prst="rect">
            <a:avLst/>
          </a:prstGeom>
          <a:noFill/>
          <a:extLst>
            <a:ext uri="{909E8E84-426E-40DD-AFC4-6F175D3DCCD1}">
              <a14:hiddenFill xmlns:a14="http://schemas.microsoft.com/office/drawing/2010/main">
                <a:solidFill>
                  <a:srgbClr val="FFFFFF"/>
                </a:solidFill>
              </a14:hiddenFill>
            </a:ext>
          </a:extLst>
        </p:spPr>
      </p:pic>
      <p:sp>
        <p:nvSpPr>
          <p:cNvPr id="8" name="Умножение 7"/>
          <p:cNvSpPr/>
          <p:nvPr/>
        </p:nvSpPr>
        <p:spPr>
          <a:xfrm>
            <a:off x="179512" y="541863"/>
            <a:ext cx="4436255" cy="3895249"/>
          </a:xfrm>
          <a:prstGeom prst="mathMultiply">
            <a:avLst>
              <a:gd name="adj1" fmla="val 8088"/>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ru-RU">
              <a:latin typeface="+mj-lt"/>
            </a:endParaRPr>
          </a:p>
        </p:txBody>
      </p:sp>
      <p:pic>
        <p:nvPicPr>
          <p:cNvPr id="2051"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r="2394"/>
          <a:stretch/>
        </p:blipFill>
        <p:spPr bwMode="auto">
          <a:xfrm>
            <a:off x="3590663" y="3110715"/>
            <a:ext cx="5518121" cy="374728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86103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1"/>
                                        </p:tgtEl>
                                        <p:attrNameLst>
                                          <p:attrName>style.visibility</p:attrName>
                                        </p:attrNameLst>
                                      </p:cBhvr>
                                      <p:to>
                                        <p:strVal val="visible"/>
                                      </p:to>
                                    </p:set>
                                    <p:animEffect transition="in" filter="fade">
                                      <p:cBhvr>
                                        <p:cTn id="12" dur="5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79512" y="15007"/>
            <a:ext cx="8856984" cy="461665"/>
          </a:xfrm>
          <a:prstGeom prst="rect">
            <a:avLst/>
          </a:prstGeom>
        </p:spPr>
        <p:txBody>
          <a:bodyPr wrap="square">
            <a:spAutoFit/>
          </a:bodyPr>
          <a:lstStyle/>
          <a:p>
            <a:r>
              <a:rPr lang="ru-RU" sz="2400" b="1" dirty="0" smtClean="0">
                <a:solidFill>
                  <a:schemeClr val="bg2">
                    <a:lumMod val="10000"/>
                  </a:schemeClr>
                </a:solidFill>
                <a:cs typeface="Arial" panose="020B0604020202020204" pitchFamily="34" charset="0"/>
              </a:rPr>
              <a:t>Бейджи – виртуальные медали за достижения</a:t>
            </a:r>
            <a:endParaRPr lang="ru-RU" sz="2400" b="1" dirty="0">
              <a:solidFill>
                <a:schemeClr val="bg2">
                  <a:lumMod val="10000"/>
                </a:schemeClr>
              </a:solidFill>
              <a:cs typeface="Arial" panose="020B0604020202020204" pitchFamily="34" charset="0"/>
            </a:endParaRPr>
          </a:p>
        </p:txBody>
      </p:sp>
      <p:sp>
        <p:nvSpPr>
          <p:cNvPr id="2" name="Прямоугольник 1"/>
          <p:cNvSpPr/>
          <p:nvPr/>
        </p:nvSpPr>
        <p:spPr>
          <a:xfrm>
            <a:off x="2627784" y="632848"/>
            <a:ext cx="6336704" cy="2585323"/>
          </a:xfrm>
          <a:prstGeom prst="rect">
            <a:avLst/>
          </a:prstGeom>
        </p:spPr>
        <p:txBody>
          <a:bodyPr wrap="square">
            <a:spAutoFit/>
          </a:bodyPr>
          <a:lstStyle/>
          <a:p>
            <a:r>
              <a:rPr lang="ru-RU" b="1" dirty="0" smtClean="0">
                <a:cs typeface="Arial" panose="020B0604020202020204" pitchFamily="34" charset="0"/>
              </a:rPr>
              <a:t>Бейджи – виртуальные медали за достижения</a:t>
            </a:r>
            <a:endParaRPr lang="ru-RU" dirty="0" smtClean="0">
              <a:cs typeface="Arial" panose="020B0604020202020204" pitchFamily="34" charset="0"/>
            </a:endParaRPr>
          </a:p>
          <a:p>
            <a:pPr marL="342900" indent="-342900">
              <a:buFont typeface="Arial" panose="020B0604020202020204" pitchFamily="34" charset="0"/>
              <a:buChar char="•"/>
            </a:pPr>
            <a:r>
              <a:rPr lang="ru-RU" dirty="0" smtClean="0">
                <a:cs typeface="Arial" panose="020B0604020202020204" pitchFamily="34" charset="0"/>
              </a:rPr>
              <a:t>За активность в корпоративной социальной сети</a:t>
            </a:r>
            <a:r>
              <a:rPr lang="en-US" dirty="0" smtClean="0">
                <a:cs typeface="Arial" panose="020B0604020202020204" pitchFamily="34" charset="0"/>
              </a:rPr>
              <a:t>/</a:t>
            </a:r>
            <a:r>
              <a:rPr lang="ru-RU" dirty="0" smtClean="0">
                <a:cs typeface="Arial" panose="020B0604020202020204" pitchFamily="34" charset="0"/>
              </a:rPr>
              <a:t>на корпоративном портале</a:t>
            </a:r>
          </a:p>
          <a:p>
            <a:pPr marL="342900" indent="-342900">
              <a:buFont typeface="Arial" panose="020B0604020202020204" pitchFamily="34" charset="0"/>
              <a:buChar char="•"/>
            </a:pPr>
            <a:r>
              <a:rPr lang="ru-RU" dirty="0" smtClean="0">
                <a:cs typeface="Arial" panose="020B0604020202020204" pitchFamily="34" charset="0"/>
              </a:rPr>
              <a:t>За исполнение </a:t>
            </a:r>
            <a:r>
              <a:rPr lang="en-US" dirty="0" smtClean="0">
                <a:cs typeface="Arial" panose="020B0604020202020204" pitchFamily="34" charset="0"/>
              </a:rPr>
              <a:t>KPI</a:t>
            </a:r>
          </a:p>
          <a:p>
            <a:pPr marL="342900" indent="-342900">
              <a:buFont typeface="Arial" panose="020B0604020202020204" pitchFamily="34" charset="0"/>
              <a:buChar char="•"/>
            </a:pPr>
            <a:r>
              <a:rPr lang="ru-RU" dirty="0" smtClean="0">
                <a:cs typeface="Arial" panose="020B0604020202020204" pitchFamily="34" charset="0"/>
              </a:rPr>
              <a:t>За </a:t>
            </a:r>
            <a:r>
              <a:rPr lang="ru-RU" dirty="0" err="1" smtClean="0">
                <a:cs typeface="Arial" panose="020B0604020202020204" pitchFamily="34" charset="0"/>
              </a:rPr>
              <a:t>менторство</a:t>
            </a:r>
            <a:r>
              <a:rPr lang="ru-RU" dirty="0" smtClean="0">
                <a:cs typeface="Arial" panose="020B0604020202020204" pitchFamily="34" charset="0"/>
              </a:rPr>
              <a:t>, рекомендации новых сотрудников</a:t>
            </a:r>
          </a:p>
          <a:p>
            <a:pPr marL="342900" indent="-342900">
              <a:buFont typeface="Arial" panose="020B0604020202020204" pitchFamily="34" charset="0"/>
              <a:buChar char="•"/>
            </a:pPr>
            <a:r>
              <a:rPr lang="ru-RU" dirty="0" smtClean="0">
                <a:cs typeface="Arial" panose="020B0604020202020204" pitchFamily="34" charset="0"/>
              </a:rPr>
              <a:t>За прохождение обучения</a:t>
            </a:r>
          </a:p>
          <a:p>
            <a:pPr marL="342900" indent="-342900">
              <a:buFont typeface="Arial" panose="020B0604020202020204" pitchFamily="34" charset="0"/>
              <a:buChar char="•"/>
            </a:pPr>
            <a:r>
              <a:rPr lang="ru-RU" dirty="0" smtClean="0">
                <a:cs typeface="Arial" panose="020B0604020202020204" pitchFamily="34" charset="0"/>
              </a:rPr>
              <a:t>За подвиги</a:t>
            </a:r>
          </a:p>
          <a:p>
            <a:pPr marL="342900" indent="-342900">
              <a:buFont typeface="Arial" panose="020B0604020202020204" pitchFamily="34" charset="0"/>
              <a:buChar char="•"/>
            </a:pPr>
            <a:r>
              <a:rPr lang="ru-RU" dirty="0" smtClean="0">
                <a:cs typeface="Arial" panose="020B0604020202020204" pitchFamily="34" charset="0"/>
              </a:rPr>
              <a:t>Выдаваемые вручную или автоматически</a:t>
            </a:r>
          </a:p>
          <a:p>
            <a:pPr marL="342900" indent="-342900">
              <a:buFont typeface="Arial" panose="020B0604020202020204" pitchFamily="34" charset="0"/>
              <a:buChar char="•"/>
            </a:pPr>
            <a:r>
              <a:rPr lang="ru-RU" dirty="0" smtClean="0">
                <a:cs typeface="Arial" panose="020B0604020202020204" pitchFamily="34" charset="0"/>
              </a:rPr>
              <a:t>С возможностью поделиться в </a:t>
            </a:r>
            <a:r>
              <a:rPr lang="en-US" dirty="0" err="1" smtClean="0">
                <a:cs typeface="Arial" panose="020B0604020202020204" pitchFamily="34" charset="0"/>
              </a:rPr>
              <a:t>facebook</a:t>
            </a:r>
            <a:r>
              <a:rPr lang="en-US" dirty="0" smtClean="0">
                <a:cs typeface="Arial" panose="020B0604020202020204" pitchFamily="34" charset="0"/>
              </a:rPr>
              <a:t>, </a:t>
            </a:r>
            <a:r>
              <a:rPr lang="en-US" dirty="0" err="1" smtClean="0">
                <a:cs typeface="Arial" panose="020B0604020202020204" pitchFamily="34" charset="0"/>
              </a:rPr>
              <a:t>vkontakte</a:t>
            </a:r>
            <a:r>
              <a:rPr lang="en-US" dirty="0" smtClean="0">
                <a:cs typeface="Arial" panose="020B0604020202020204" pitchFamily="34" charset="0"/>
              </a:rPr>
              <a:t>, twitter</a:t>
            </a:r>
            <a:endParaRPr lang="ru-RU" dirty="0" smtClean="0">
              <a:cs typeface="Arial" panose="020B0604020202020204" pitchFamily="34" charset="0"/>
            </a:endParaRPr>
          </a:p>
        </p:txBody>
      </p:sp>
      <p:sp>
        <p:nvSpPr>
          <p:cNvPr id="13" name="Прямоугольник 12"/>
          <p:cNvSpPr/>
          <p:nvPr/>
        </p:nvSpPr>
        <p:spPr>
          <a:xfrm>
            <a:off x="2627784" y="4077072"/>
            <a:ext cx="6336704" cy="1200329"/>
          </a:xfrm>
          <a:prstGeom prst="rect">
            <a:avLst/>
          </a:prstGeom>
        </p:spPr>
        <p:txBody>
          <a:bodyPr wrap="square">
            <a:spAutoFit/>
          </a:bodyPr>
          <a:lstStyle/>
          <a:p>
            <a:r>
              <a:rPr lang="ru-RU" b="1" dirty="0" smtClean="0">
                <a:cs typeface="Arial" panose="020B0604020202020204" pitchFamily="34" charset="0"/>
              </a:rPr>
              <a:t>Решаемые задачи:</a:t>
            </a:r>
          </a:p>
          <a:p>
            <a:pPr marL="342900" indent="-342900">
              <a:buFont typeface="Arial" panose="020B0604020202020204" pitchFamily="34" charset="0"/>
              <a:buChar char="•"/>
            </a:pPr>
            <a:r>
              <a:rPr lang="ru-RU" dirty="0" smtClean="0">
                <a:cs typeface="Arial" panose="020B0604020202020204" pitchFamily="34" charset="0"/>
              </a:rPr>
              <a:t>Повышение вовлеченности через признание</a:t>
            </a:r>
          </a:p>
          <a:p>
            <a:pPr marL="342900" indent="-342900">
              <a:buFont typeface="Arial" panose="020B0604020202020204" pitchFamily="34" charset="0"/>
              <a:buChar char="•"/>
            </a:pPr>
            <a:r>
              <a:rPr lang="ru-RU" dirty="0" smtClean="0">
                <a:cs typeface="Arial" panose="020B0604020202020204" pitchFamily="34" charset="0"/>
              </a:rPr>
              <a:t>Распространение историй успеха</a:t>
            </a:r>
          </a:p>
          <a:p>
            <a:pPr marL="342900" indent="-342900">
              <a:buFont typeface="Arial" panose="020B0604020202020204" pitchFamily="34" charset="0"/>
              <a:buChar char="•"/>
            </a:pPr>
            <a:r>
              <a:rPr lang="ru-RU" dirty="0" smtClean="0">
                <a:cs typeface="Arial" panose="020B0604020202020204" pitchFamily="34" charset="0"/>
              </a:rPr>
              <a:t>Формирование профиля достижений сотрудника</a:t>
            </a: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548680"/>
            <a:ext cx="2093925" cy="55339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2469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sus\Desktop\марс1.png"/>
          <p:cNvPicPr>
            <a:picLocks noChangeAspect="1" noChangeArrowheads="1"/>
          </p:cNvPicPr>
          <p:nvPr/>
        </p:nvPicPr>
        <p:blipFill rotWithShape="1">
          <a:blip r:embed="rId3">
            <a:extLst>
              <a:ext uri="{28A0092B-C50C-407E-A947-70E740481C1C}">
                <a14:useLocalDpi xmlns:a14="http://schemas.microsoft.com/office/drawing/2010/main" val="0"/>
              </a:ext>
            </a:extLst>
          </a:blip>
          <a:srcRect l="14923" r="15538"/>
          <a:stretch/>
        </p:blipFill>
        <p:spPr bwMode="auto">
          <a:xfrm>
            <a:off x="2699791" y="791706"/>
            <a:ext cx="3475729" cy="4653518"/>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asus\Desktop\марс2.png"/>
          <p:cNvPicPr>
            <a:picLocks noChangeAspect="1" noChangeArrowheads="1"/>
          </p:cNvPicPr>
          <p:nvPr/>
        </p:nvPicPr>
        <p:blipFill rotWithShape="1">
          <a:blip r:embed="rId4">
            <a:extLst>
              <a:ext uri="{28A0092B-C50C-407E-A947-70E740481C1C}">
                <a14:useLocalDpi xmlns:a14="http://schemas.microsoft.com/office/drawing/2010/main" val="0"/>
              </a:ext>
            </a:extLst>
          </a:blip>
          <a:srcRect l="13286" r="14964"/>
          <a:stretch/>
        </p:blipFill>
        <p:spPr bwMode="auto">
          <a:xfrm>
            <a:off x="2650479" y="791706"/>
            <a:ext cx="3586225" cy="465351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asus\Desktop\марс3.png"/>
          <p:cNvPicPr>
            <a:picLocks noChangeAspect="1" noChangeArrowheads="1"/>
          </p:cNvPicPr>
          <p:nvPr/>
        </p:nvPicPr>
        <p:blipFill rotWithShape="1">
          <a:blip r:embed="rId5">
            <a:extLst>
              <a:ext uri="{28A0092B-C50C-407E-A947-70E740481C1C}">
                <a14:useLocalDpi xmlns:a14="http://schemas.microsoft.com/office/drawing/2010/main" val="0"/>
              </a:ext>
            </a:extLst>
          </a:blip>
          <a:srcRect l="14619" r="15218"/>
          <a:stretch/>
        </p:blipFill>
        <p:spPr bwMode="auto">
          <a:xfrm>
            <a:off x="2721262" y="791705"/>
            <a:ext cx="3506922" cy="4653518"/>
          </a:xfrm>
          <a:prstGeom prst="rect">
            <a:avLst/>
          </a:prstGeom>
          <a:noFill/>
          <a:extLst>
            <a:ext uri="{909E8E84-426E-40DD-AFC4-6F175D3DCCD1}">
              <a14:hiddenFill xmlns:a14="http://schemas.microsoft.com/office/drawing/2010/main">
                <a:solidFill>
                  <a:srgbClr val="FFFFFF"/>
                </a:solidFill>
              </a14:hiddenFill>
            </a:ext>
          </a:extLst>
        </p:spPr>
      </p:pic>
      <p:sp>
        <p:nvSpPr>
          <p:cNvPr id="9" name="Пятиугольник 8"/>
          <p:cNvSpPr/>
          <p:nvPr/>
        </p:nvSpPr>
        <p:spPr>
          <a:xfrm>
            <a:off x="0" y="5445224"/>
            <a:ext cx="6516216" cy="936104"/>
          </a:xfrm>
          <a:prstGeom prst="homePlate">
            <a:avLst>
              <a:gd name="adj" fmla="val 33943"/>
            </a:avLst>
          </a:prstGeom>
          <a:solidFill>
            <a:srgbClr val="FFCC00"/>
          </a:solidFill>
          <a:ln>
            <a:solidFill>
              <a:srgbClr val="FFCC0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800" b="1" dirty="0">
                <a:solidFill>
                  <a:schemeClr val="tx1">
                    <a:lumMod val="75000"/>
                    <a:lumOff val="25000"/>
                  </a:schemeClr>
                </a:solidFill>
                <a:latin typeface="Arial" panose="020B0604020202020204" pitchFamily="34" charset="0"/>
                <a:cs typeface="Arial" panose="020B0604020202020204" pitchFamily="34" charset="0"/>
              </a:rPr>
              <a:t>Вовлеченность в обучение х4</a:t>
            </a:r>
          </a:p>
        </p:txBody>
      </p:sp>
      <p:sp>
        <p:nvSpPr>
          <p:cNvPr id="6" name="Прямоугольник 5"/>
          <p:cNvSpPr/>
          <p:nvPr/>
        </p:nvSpPr>
        <p:spPr>
          <a:xfrm>
            <a:off x="179512" y="15007"/>
            <a:ext cx="8856984" cy="461665"/>
          </a:xfrm>
          <a:prstGeom prst="rect">
            <a:avLst/>
          </a:prstGeom>
        </p:spPr>
        <p:txBody>
          <a:bodyPr wrap="square">
            <a:spAutoFit/>
          </a:bodyPr>
          <a:lstStyle/>
          <a:p>
            <a:r>
              <a:rPr lang="ru-RU" sz="2400" b="1" dirty="0" smtClean="0">
                <a:solidFill>
                  <a:schemeClr val="bg2">
                    <a:lumMod val="10000"/>
                  </a:schemeClr>
                </a:solidFill>
                <a:latin typeface="+mj-lt"/>
              </a:rPr>
              <a:t>Бонус-эффект: вовлечение через «пропаганду»</a:t>
            </a:r>
          </a:p>
        </p:txBody>
      </p:sp>
    </p:spTree>
    <p:extLst>
      <p:ext uri="{BB962C8B-B14F-4D97-AF65-F5344CB8AC3E}">
        <p14:creationId xmlns:p14="http://schemas.microsoft.com/office/powerpoint/2010/main" val="3829029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7332" y="2492896"/>
            <a:ext cx="9151331" cy="2185214"/>
          </a:xfrm>
          <a:prstGeom prst="rect">
            <a:avLst/>
          </a:prstGeom>
        </p:spPr>
        <p:txBody>
          <a:bodyPr wrap="square">
            <a:spAutoFit/>
          </a:bodyPr>
          <a:lstStyle/>
          <a:p>
            <a:pPr algn="ctr"/>
            <a:r>
              <a:rPr lang="ru-RU" sz="8800" b="1" dirty="0" smtClean="0">
                <a:solidFill>
                  <a:schemeClr val="bg2">
                    <a:lumMod val="10000"/>
                  </a:schemeClr>
                </a:solidFill>
                <a:latin typeface="+mj-lt"/>
              </a:rPr>
              <a:t>ПРО ИНТЕРЕС</a:t>
            </a:r>
            <a:r>
              <a:rPr lang="ru-RU" sz="4800" b="1" dirty="0" smtClean="0">
                <a:solidFill>
                  <a:schemeClr val="bg2">
                    <a:lumMod val="10000"/>
                  </a:schemeClr>
                </a:solidFill>
                <a:latin typeface="+mj-lt"/>
              </a:rPr>
              <a:t>,</a:t>
            </a:r>
          </a:p>
          <a:p>
            <a:pPr algn="ctr"/>
            <a:r>
              <a:rPr lang="ru-RU" sz="4800" b="1" dirty="0" smtClean="0">
                <a:solidFill>
                  <a:schemeClr val="bg2">
                    <a:lumMod val="10000"/>
                  </a:schemeClr>
                </a:solidFill>
                <a:latin typeface="+mj-lt"/>
              </a:rPr>
              <a:t>АЗАРТ И СОРЕВНОВАНИЕ</a:t>
            </a:r>
            <a:endParaRPr lang="ru-RU" sz="8800" b="1" dirty="0" smtClean="0">
              <a:solidFill>
                <a:schemeClr val="bg2">
                  <a:lumMod val="10000"/>
                </a:schemeClr>
              </a:solidFill>
              <a:latin typeface="+mj-lt"/>
            </a:endParaRPr>
          </a:p>
        </p:txBody>
      </p:sp>
      <p:sp>
        <p:nvSpPr>
          <p:cNvPr id="2" name="AutoShape 8"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latin typeface="+mj-lt"/>
            </a:endParaRPr>
          </a:p>
        </p:txBody>
      </p:sp>
      <p:sp>
        <p:nvSpPr>
          <p:cNvPr id="7" name="AutoShape 12"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latin typeface="+mj-lt"/>
            </a:endParaRPr>
          </a:p>
        </p:txBody>
      </p:sp>
    </p:spTree>
    <p:extLst>
      <p:ext uri="{BB962C8B-B14F-4D97-AF65-F5344CB8AC3E}">
        <p14:creationId xmlns:p14="http://schemas.microsoft.com/office/powerpoint/2010/main" val="133277128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79512" y="15007"/>
            <a:ext cx="8856984" cy="461665"/>
          </a:xfrm>
          <a:prstGeom prst="rect">
            <a:avLst/>
          </a:prstGeom>
        </p:spPr>
        <p:txBody>
          <a:bodyPr wrap="square">
            <a:spAutoFit/>
          </a:bodyPr>
          <a:lstStyle/>
          <a:p>
            <a:r>
              <a:rPr lang="ru-RU" sz="2400" b="1" dirty="0" smtClean="0">
                <a:solidFill>
                  <a:schemeClr val="bg2">
                    <a:lumMod val="10000"/>
                  </a:schemeClr>
                </a:solidFill>
              </a:rPr>
              <a:t>Состязание – для стремления вперед</a:t>
            </a:r>
            <a:endParaRPr lang="ru-RU" sz="2400" b="1" dirty="0">
              <a:solidFill>
                <a:schemeClr val="bg2">
                  <a:lumMod val="10000"/>
                </a:schemeClr>
              </a:solidFill>
            </a:endParaRPr>
          </a:p>
        </p:txBody>
      </p:sp>
      <p:sp>
        <p:nvSpPr>
          <p:cNvPr id="8" name="Прямоугольник 7"/>
          <p:cNvSpPr/>
          <p:nvPr/>
        </p:nvSpPr>
        <p:spPr>
          <a:xfrm>
            <a:off x="323528" y="5517232"/>
            <a:ext cx="8424936" cy="1015663"/>
          </a:xfrm>
          <a:prstGeom prst="rect">
            <a:avLst/>
          </a:prstGeom>
        </p:spPr>
        <p:txBody>
          <a:bodyPr wrap="square">
            <a:spAutoFit/>
          </a:bodyPr>
          <a:lstStyle/>
          <a:p>
            <a:pPr algn="ctr"/>
            <a:r>
              <a:rPr lang="ru-RU" sz="2800" dirty="0" smtClean="0"/>
              <a:t>Алексей Стаханов</a:t>
            </a:r>
          </a:p>
          <a:p>
            <a:pPr algn="ctr"/>
            <a:r>
              <a:rPr lang="ru-RU" sz="1600" dirty="0"/>
              <a:t>В ночь с 30 на 31 августа 1935 года за смену (5 ч. 45 мин.) добыл 102 тонны угля при норме в 7 тонн, в 14 раз превысив норму и установив рекорд. </a:t>
            </a:r>
          </a:p>
        </p:txBody>
      </p:sp>
      <p:pic>
        <p:nvPicPr>
          <p:cNvPr id="12" name="Picture 4" descr="http://img-fotki.yandex.ru/get/5801/varjag-2007.ee/0_5239c_8d2dbe8d_X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835124"/>
            <a:ext cx="5476875" cy="46101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814242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8"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Пятиугольник 9"/>
          <p:cNvSpPr/>
          <p:nvPr/>
        </p:nvSpPr>
        <p:spPr>
          <a:xfrm>
            <a:off x="0" y="5445224"/>
            <a:ext cx="6516216" cy="936104"/>
          </a:xfrm>
          <a:prstGeom prst="homePlate">
            <a:avLst>
              <a:gd name="adj" fmla="val 33943"/>
            </a:avLst>
          </a:prstGeom>
          <a:solidFill>
            <a:srgbClr val="FFCC00"/>
          </a:solidFill>
          <a:ln>
            <a:solidFill>
              <a:srgbClr val="FFCC0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800" b="1" dirty="0">
                <a:solidFill>
                  <a:schemeClr val="tx1">
                    <a:lumMod val="75000"/>
                    <a:lumOff val="25000"/>
                  </a:schemeClr>
                </a:solidFill>
                <a:latin typeface="Arial" panose="020B0604020202020204" pitchFamily="34" charset="0"/>
                <a:cs typeface="Arial" panose="020B0604020202020204" pitchFamily="34" charset="0"/>
              </a:rPr>
              <a:t>Рост продаж +20%</a:t>
            </a:r>
          </a:p>
        </p:txBody>
      </p:sp>
      <p:pic>
        <p:nvPicPr>
          <p:cNvPr id="3078" name="Picture 6" descr="C:\Users\asus\Desktop\тачка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3730110" y="1052736"/>
            <a:ext cx="3734274" cy="1743528"/>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asus\Desktop\тачка2pn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9944" y="1108098"/>
            <a:ext cx="4391350" cy="258276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asus\Desktop\тачка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0264" y="1924500"/>
            <a:ext cx="4736152" cy="28560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8846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79512" y="15007"/>
            <a:ext cx="8856984" cy="461665"/>
          </a:xfrm>
          <a:prstGeom prst="rect">
            <a:avLst/>
          </a:prstGeom>
        </p:spPr>
        <p:txBody>
          <a:bodyPr wrap="square">
            <a:spAutoFit/>
          </a:bodyPr>
          <a:lstStyle/>
          <a:p>
            <a:r>
              <a:rPr lang="ru-RU" sz="2400" b="1" dirty="0" smtClean="0">
                <a:solidFill>
                  <a:schemeClr val="bg2">
                    <a:lumMod val="10000"/>
                  </a:schemeClr>
                </a:solidFill>
              </a:rPr>
              <a:t>Внимание, вопрос!</a:t>
            </a:r>
          </a:p>
        </p:txBody>
      </p:sp>
      <p:sp>
        <p:nvSpPr>
          <p:cNvPr id="10" name="Прямоугольник 9"/>
          <p:cNvSpPr/>
          <p:nvPr/>
        </p:nvSpPr>
        <p:spPr>
          <a:xfrm>
            <a:off x="1835696" y="1490008"/>
            <a:ext cx="7056784" cy="1938992"/>
          </a:xfrm>
          <a:prstGeom prst="rect">
            <a:avLst/>
          </a:prstGeom>
        </p:spPr>
        <p:txBody>
          <a:bodyPr wrap="square">
            <a:spAutoFit/>
          </a:bodyPr>
          <a:lstStyle/>
          <a:p>
            <a:r>
              <a:rPr lang="ru-RU" sz="4000" dirty="0" smtClean="0">
                <a:solidFill>
                  <a:schemeClr val="bg2">
                    <a:lumMod val="10000"/>
                  </a:schemeClr>
                </a:solidFill>
              </a:rPr>
              <a:t>Когда Вы учились и сдавали экзамены, то когда начинали к ним готовиться?</a:t>
            </a:r>
          </a:p>
        </p:txBody>
      </p:sp>
      <p:pic>
        <p:nvPicPr>
          <p:cNvPr id="11" name="Picture 2" descr="http://media.moneyweb.ro/image/201103/w460/semnul_intrebarii_4981370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614" y="1606094"/>
            <a:ext cx="1396082" cy="1396082"/>
          </a:xfrm>
          <a:prstGeom prst="rect">
            <a:avLst/>
          </a:prstGeom>
          <a:noFill/>
          <a:extLst>
            <a:ext uri="{909E8E84-426E-40DD-AFC4-6F175D3DCCD1}">
              <a14:hiddenFill xmlns:a14="http://schemas.microsoft.com/office/drawing/2010/main">
                <a:solidFill>
                  <a:srgbClr val="FFFFFF"/>
                </a:solidFill>
              </a14:hiddenFill>
            </a:ext>
          </a:extLst>
        </p:spPr>
      </p:pic>
      <p:sp>
        <p:nvSpPr>
          <p:cNvPr id="12" name="Пятиугольник 11"/>
          <p:cNvSpPr/>
          <p:nvPr/>
        </p:nvSpPr>
        <p:spPr>
          <a:xfrm>
            <a:off x="0" y="5445224"/>
            <a:ext cx="6516216" cy="936104"/>
          </a:xfrm>
          <a:prstGeom prst="homePlate">
            <a:avLst>
              <a:gd name="adj" fmla="val 33943"/>
            </a:avLst>
          </a:prstGeom>
          <a:solidFill>
            <a:srgbClr val="FFCC00"/>
          </a:solidFill>
          <a:ln>
            <a:solidFill>
              <a:srgbClr val="FFCC0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400" b="1" dirty="0">
                <a:solidFill>
                  <a:schemeClr val="tx1">
                    <a:lumMod val="75000"/>
                    <a:lumOff val="25000"/>
                  </a:schemeClr>
                </a:solidFill>
                <a:latin typeface="Arial" panose="020B0604020202020204" pitchFamily="34" charset="0"/>
                <a:cs typeface="Arial" panose="020B0604020202020204" pitchFamily="34" charset="0"/>
              </a:rPr>
              <a:t>Ничто так не мотивирует, как последние сутки перед </a:t>
            </a:r>
            <a:r>
              <a:rPr lang="ru-RU" sz="2400" b="1" dirty="0" err="1">
                <a:solidFill>
                  <a:schemeClr val="tx1">
                    <a:lumMod val="75000"/>
                    <a:lumOff val="25000"/>
                  </a:schemeClr>
                </a:solidFill>
                <a:latin typeface="Arial" panose="020B0604020202020204" pitchFamily="34" charset="0"/>
                <a:cs typeface="Arial" panose="020B0604020202020204" pitchFamily="34" charset="0"/>
              </a:rPr>
              <a:t>дедлайном</a:t>
            </a:r>
            <a:r>
              <a:rPr lang="ru-RU" sz="2400" b="1" dirty="0">
                <a:solidFill>
                  <a:schemeClr val="tx1">
                    <a:lumMod val="75000"/>
                    <a:lumOff val="25000"/>
                  </a:schemeClr>
                </a:solidFill>
                <a:latin typeface="Arial" panose="020B0604020202020204" pitchFamily="34" charset="0"/>
                <a:cs typeface="Arial" panose="020B0604020202020204" pitchFamily="34" charset="0"/>
                <a:sym typeface="Wingdings" pitchFamily="2" charset="2"/>
              </a:rPr>
              <a:t></a:t>
            </a:r>
            <a:endParaRPr lang="ru-RU" sz="2400" b="1" dirty="0">
              <a:solidFill>
                <a:schemeClr val="tx1">
                  <a:lumMod val="75000"/>
                  <a:lumOff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6714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79512" y="15007"/>
            <a:ext cx="8856984" cy="461665"/>
          </a:xfrm>
          <a:prstGeom prst="rect">
            <a:avLst/>
          </a:prstGeom>
        </p:spPr>
        <p:txBody>
          <a:bodyPr wrap="square">
            <a:spAutoFit/>
          </a:bodyPr>
          <a:lstStyle/>
          <a:p>
            <a:r>
              <a:rPr lang="ru-RU" sz="2400" b="1" dirty="0" smtClean="0">
                <a:solidFill>
                  <a:schemeClr val="bg2">
                    <a:lumMod val="10000"/>
                  </a:schemeClr>
                </a:solidFill>
                <a:cs typeface="Arial" panose="020B0604020202020204" pitchFamily="34" charset="0"/>
              </a:rPr>
              <a:t>Рейтинги – соревнование онлайн</a:t>
            </a:r>
            <a:endParaRPr lang="ru-RU" sz="2400" b="1" dirty="0">
              <a:solidFill>
                <a:schemeClr val="bg2">
                  <a:lumMod val="10000"/>
                </a:schemeClr>
              </a:solidFill>
              <a:cs typeface="Arial" panose="020B0604020202020204" pitchFamily="34" charset="0"/>
            </a:endParaRPr>
          </a:p>
        </p:txBody>
      </p:sp>
      <p:sp>
        <p:nvSpPr>
          <p:cNvPr id="2" name="Прямоугольник 1"/>
          <p:cNvSpPr/>
          <p:nvPr/>
        </p:nvSpPr>
        <p:spPr>
          <a:xfrm>
            <a:off x="4932040" y="629628"/>
            <a:ext cx="4032448" cy="2862322"/>
          </a:xfrm>
          <a:prstGeom prst="rect">
            <a:avLst/>
          </a:prstGeom>
        </p:spPr>
        <p:txBody>
          <a:bodyPr wrap="square">
            <a:spAutoFit/>
          </a:bodyPr>
          <a:lstStyle/>
          <a:p>
            <a:r>
              <a:rPr lang="ru-RU" sz="2000" b="1" dirty="0" smtClean="0">
                <a:cs typeface="Arial" panose="020B0604020202020204" pitchFamily="34" charset="0"/>
              </a:rPr>
              <a:t>Рейтинги – соревнование онлайн</a:t>
            </a:r>
            <a:endParaRPr lang="ru-RU" sz="2000" dirty="0" smtClean="0">
              <a:cs typeface="Arial" panose="020B0604020202020204" pitchFamily="34" charset="0"/>
            </a:endParaRPr>
          </a:p>
          <a:p>
            <a:pPr marL="342900" indent="-342900">
              <a:buFont typeface="Arial" panose="020B0604020202020204" pitchFamily="34" charset="0"/>
              <a:buChar char="•"/>
            </a:pPr>
            <a:r>
              <a:rPr lang="ru-RU" sz="2000" dirty="0" smtClean="0">
                <a:cs typeface="Arial" panose="020B0604020202020204" pitchFamily="34" charset="0"/>
              </a:rPr>
              <a:t>За исполнение </a:t>
            </a:r>
            <a:r>
              <a:rPr lang="en-US" sz="2000" dirty="0" smtClean="0">
                <a:cs typeface="Arial" panose="020B0604020202020204" pitchFamily="34" charset="0"/>
              </a:rPr>
              <a:t>KPI</a:t>
            </a:r>
            <a:endParaRPr lang="ru-RU" sz="2000" dirty="0" smtClean="0">
              <a:cs typeface="Arial" panose="020B0604020202020204" pitchFamily="34" charset="0"/>
            </a:endParaRPr>
          </a:p>
          <a:p>
            <a:pPr marL="342900" indent="-342900">
              <a:buFont typeface="Arial" panose="020B0604020202020204" pitchFamily="34" charset="0"/>
              <a:buChar char="•"/>
            </a:pPr>
            <a:r>
              <a:rPr lang="ru-RU" sz="2000" dirty="0" smtClean="0">
                <a:cs typeface="Arial" panose="020B0604020202020204" pitchFamily="34" charset="0"/>
              </a:rPr>
              <a:t>За активность в корпоративной </a:t>
            </a:r>
            <a:r>
              <a:rPr lang="ru-RU" sz="2000" dirty="0" err="1" smtClean="0">
                <a:cs typeface="Arial" panose="020B0604020202020204" pitchFamily="34" charset="0"/>
              </a:rPr>
              <a:t>соцсети</a:t>
            </a:r>
            <a:r>
              <a:rPr lang="en-US" sz="2000" dirty="0" smtClean="0">
                <a:cs typeface="Arial" panose="020B0604020202020204" pitchFamily="34" charset="0"/>
              </a:rPr>
              <a:t>/</a:t>
            </a:r>
            <a:r>
              <a:rPr lang="ru-RU" sz="2000" dirty="0" smtClean="0">
                <a:cs typeface="Arial" panose="020B0604020202020204" pitchFamily="34" charset="0"/>
              </a:rPr>
              <a:t>на портале</a:t>
            </a:r>
          </a:p>
          <a:p>
            <a:pPr marL="342900" indent="-342900">
              <a:buFont typeface="Arial" panose="020B0604020202020204" pitchFamily="34" charset="0"/>
              <a:buChar char="•"/>
            </a:pPr>
            <a:r>
              <a:rPr lang="ru-RU" sz="2000" dirty="0" smtClean="0">
                <a:cs typeface="Arial" panose="020B0604020202020204" pitchFamily="34" charset="0"/>
              </a:rPr>
              <a:t>За полученные награды</a:t>
            </a:r>
          </a:p>
          <a:p>
            <a:pPr marL="342900" indent="-342900">
              <a:buFont typeface="Arial" panose="020B0604020202020204" pitchFamily="34" charset="0"/>
              <a:buChar char="•"/>
            </a:pPr>
            <a:r>
              <a:rPr lang="ru-RU" sz="2000" dirty="0" smtClean="0">
                <a:cs typeface="Arial" panose="020B0604020202020204" pitchFamily="34" charset="0"/>
              </a:rPr>
              <a:t>Автоматически вычисляемые или по импорту данных из внешних систем</a:t>
            </a:r>
          </a:p>
          <a:p>
            <a:pPr marL="342900" indent="-342900">
              <a:buFont typeface="Arial" panose="020B0604020202020204" pitchFamily="34" charset="0"/>
              <a:buChar char="•"/>
            </a:pPr>
            <a:endParaRPr lang="ru-RU" sz="2000" dirty="0" smtClean="0">
              <a:cs typeface="Arial" panose="020B0604020202020204" pitchFamily="34" charset="0"/>
            </a:endParaRPr>
          </a:p>
        </p:txBody>
      </p:sp>
      <p:sp>
        <p:nvSpPr>
          <p:cNvPr id="13" name="Прямоугольник 12"/>
          <p:cNvSpPr/>
          <p:nvPr/>
        </p:nvSpPr>
        <p:spPr>
          <a:xfrm>
            <a:off x="4932040" y="4437112"/>
            <a:ext cx="4032448" cy="1323439"/>
          </a:xfrm>
          <a:prstGeom prst="rect">
            <a:avLst/>
          </a:prstGeom>
        </p:spPr>
        <p:txBody>
          <a:bodyPr wrap="square">
            <a:spAutoFit/>
          </a:bodyPr>
          <a:lstStyle/>
          <a:p>
            <a:r>
              <a:rPr lang="ru-RU" sz="2000" b="1" dirty="0" smtClean="0">
                <a:cs typeface="Arial" panose="020B0604020202020204" pitchFamily="34" charset="0"/>
              </a:rPr>
              <a:t>Решаемые задачи:</a:t>
            </a:r>
          </a:p>
          <a:p>
            <a:pPr marL="342900" indent="-342900">
              <a:buFont typeface="Arial" panose="020B0604020202020204" pitchFamily="34" charset="0"/>
              <a:buChar char="•"/>
            </a:pPr>
            <a:r>
              <a:rPr lang="ru-RU" sz="2000" dirty="0" smtClean="0">
                <a:cs typeface="Arial" panose="020B0604020202020204" pitchFamily="34" charset="0"/>
              </a:rPr>
              <a:t>Стимулирование активности через соревнование</a:t>
            </a:r>
          </a:p>
          <a:p>
            <a:pPr marL="342900" indent="-342900">
              <a:buFont typeface="Arial" panose="020B0604020202020204" pitchFamily="34" charset="0"/>
              <a:buChar char="•"/>
            </a:pPr>
            <a:r>
              <a:rPr lang="ru-RU" sz="2000" dirty="0" smtClean="0">
                <a:cs typeface="Arial" panose="020B0604020202020204" pitchFamily="34" charset="0"/>
              </a:rPr>
              <a:t>Выявление лидеров</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13" y="548680"/>
            <a:ext cx="4857750" cy="4791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0298583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3886" y="2420888"/>
            <a:ext cx="9151331" cy="2123658"/>
          </a:xfrm>
          <a:prstGeom prst="rect">
            <a:avLst/>
          </a:prstGeom>
        </p:spPr>
        <p:txBody>
          <a:bodyPr wrap="square">
            <a:spAutoFit/>
          </a:bodyPr>
          <a:lstStyle/>
          <a:p>
            <a:pPr algn="ctr"/>
            <a:r>
              <a:rPr lang="ru-RU" sz="7200" b="1" dirty="0" smtClean="0">
                <a:solidFill>
                  <a:schemeClr val="bg2">
                    <a:lumMod val="10000"/>
                  </a:schemeClr>
                </a:solidFill>
                <a:latin typeface="+mj-lt"/>
              </a:rPr>
              <a:t>ЕЩЕ ПРО ИНТЕРЕС</a:t>
            </a:r>
          </a:p>
          <a:p>
            <a:pPr algn="ctr"/>
            <a:r>
              <a:rPr lang="ru-RU" sz="6000" b="1" dirty="0" smtClean="0">
                <a:solidFill>
                  <a:schemeClr val="bg2">
                    <a:lumMod val="10000"/>
                  </a:schemeClr>
                </a:solidFill>
                <a:latin typeface="+mj-lt"/>
              </a:rPr>
              <a:t>И САМОРЕАЛИЗАЦИЮ</a:t>
            </a:r>
            <a:endParaRPr lang="ru-RU" sz="4400" b="1" dirty="0">
              <a:solidFill>
                <a:schemeClr val="bg2">
                  <a:lumMod val="10000"/>
                </a:schemeClr>
              </a:solidFill>
              <a:latin typeface="+mj-lt"/>
            </a:endParaRPr>
          </a:p>
        </p:txBody>
      </p:sp>
      <p:sp>
        <p:nvSpPr>
          <p:cNvPr id="2" name="AutoShape 8"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latin typeface="+mj-lt"/>
            </a:endParaRPr>
          </a:p>
        </p:txBody>
      </p:sp>
      <p:sp>
        <p:nvSpPr>
          <p:cNvPr id="7" name="AutoShape 12"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latin typeface="+mj-lt"/>
            </a:endParaRPr>
          </a:p>
        </p:txBody>
      </p:sp>
    </p:spTree>
    <p:extLst>
      <p:ext uri="{BB962C8B-B14F-4D97-AF65-F5344CB8AC3E}">
        <p14:creationId xmlns:p14="http://schemas.microsoft.com/office/powerpoint/2010/main" val="317758510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90663" y="6584773"/>
            <a:ext cx="254525" cy="179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Прямоугольник 11"/>
          <p:cNvSpPr/>
          <p:nvPr/>
        </p:nvSpPr>
        <p:spPr>
          <a:xfrm>
            <a:off x="5004048" y="476672"/>
            <a:ext cx="4139952" cy="3539430"/>
          </a:xfrm>
          <a:prstGeom prst="rect">
            <a:avLst/>
          </a:prstGeom>
        </p:spPr>
        <p:txBody>
          <a:bodyPr wrap="square">
            <a:spAutoFit/>
          </a:bodyPr>
          <a:lstStyle/>
          <a:p>
            <a:pPr marL="457200" indent="-457200">
              <a:buFont typeface="Arial" panose="020B0604020202020204" pitchFamily="34" charset="0"/>
              <a:buChar char="•"/>
            </a:pPr>
            <a:r>
              <a:rPr lang="ru-RU" sz="3200" dirty="0" smtClean="0">
                <a:solidFill>
                  <a:schemeClr val="bg2">
                    <a:lumMod val="10000"/>
                  </a:schemeClr>
                </a:solidFill>
              </a:rPr>
              <a:t>Интересные ли задачи стоят передо мной?</a:t>
            </a:r>
          </a:p>
          <a:p>
            <a:pPr marL="457200" indent="-457200">
              <a:buFont typeface="Arial" panose="020B0604020202020204" pitchFamily="34" charset="0"/>
              <a:buChar char="•"/>
            </a:pPr>
            <a:r>
              <a:rPr lang="ru-RU" sz="3200" dirty="0" smtClean="0">
                <a:solidFill>
                  <a:schemeClr val="bg2">
                    <a:lumMod val="10000"/>
                  </a:schemeClr>
                </a:solidFill>
              </a:rPr>
              <a:t>Могу ли я использовать свои сильные качества для их решения?</a:t>
            </a:r>
          </a:p>
        </p:txBody>
      </p:sp>
      <p:pic>
        <p:nvPicPr>
          <p:cNvPr id="5122" name="Picture 2" descr="C:\Users\asus\Dropbox\Пряники\Картинки\427008_283380438390670_139878659407516_822054_1977102331_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93" y="0"/>
            <a:ext cx="485913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681384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79512" y="15007"/>
            <a:ext cx="8856984" cy="584775"/>
          </a:xfrm>
          <a:prstGeom prst="rect">
            <a:avLst/>
          </a:prstGeom>
        </p:spPr>
        <p:txBody>
          <a:bodyPr wrap="square">
            <a:spAutoFit/>
          </a:bodyPr>
          <a:lstStyle/>
          <a:p>
            <a:r>
              <a:rPr lang="ru-RU" sz="3200" b="1" dirty="0" smtClean="0">
                <a:solidFill>
                  <a:schemeClr val="bg2">
                    <a:lumMod val="10000"/>
                  </a:schemeClr>
                </a:solidFill>
                <a:latin typeface="+mj-lt"/>
              </a:rPr>
              <a:t>Внимание, вопрос!</a:t>
            </a:r>
          </a:p>
        </p:txBody>
      </p:sp>
      <p:sp>
        <p:nvSpPr>
          <p:cNvPr id="10" name="Прямоугольник 9"/>
          <p:cNvSpPr/>
          <p:nvPr/>
        </p:nvSpPr>
        <p:spPr>
          <a:xfrm>
            <a:off x="2041742" y="1052736"/>
            <a:ext cx="6491030" cy="2554545"/>
          </a:xfrm>
          <a:prstGeom prst="rect">
            <a:avLst/>
          </a:prstGeom>
        </p:spPr>
        <p:txBody>
          <a:bodyPr wrap="square">
            <a:spAutoFit/>
          </a:bodyPr>
          <a:lstStyle/>
          <a:p>
            <a:r>
              <a:rPr lang="ru-RU" sz="4000" dirty="0" smtClean="0">
                <a:solidFill>
                  <a:schemeClr val="bg2">
                    <a:lumMod val="10000"/>
                  </a:schemeClr>
                </a:solidFill>
                <a:latin typeface="+mj-lt"/>
              </a:rPr>
              <a:t>Если одной группе заплатят за качественное выполнение работы, а другой нет, то кто выполнит работу лучше?</a:t>
            </a:r>
          </a:p>
        </p:txBody>
      </p:sp>
      <p:pic>
        <p:nvPicPr>
          <p:cNvPr id="8" name="Picture 2" descr="http://media.moneyweb.ro/image/201103/w460/semnul_intrebarii_4981370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6594" y="1268760"/>
            <a:ext cx="1396082" cy="13960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127989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79512" y="15007"/>
            <a:ext cx="8856984" cy="523220"/>
          </a:xfrm>
          <a:prstGeom prst="rect">
            <a:avLst/>
          </a:prstGeom>
        </p:spPr>
        <p:txBody>
          <a:bodyPr wrap="square">
            <a:spAutoFit/>
          </a:bodyPr>
          <a:lstStyle/>
          <a:p>
            <a:r>
              <a:rPr lang="ru-RU" sz="2800" b="1" dirty="0" smtClean="0">
                <a:solidFill>
                  <a:schemeClr val="bg2">
                    <a:lumMod val="10000"/>
                  </a:schemeClr>
                </a:solidFill>
              </a:rPr>
              <a:t>Загадка свечи</a:t>
            </a:r>
          </a:p>
        </p:txBody>
      </p:sp>
      <p:sp>
        <p:nvSpPr>
          <p:cNvPr id="2" name="AutoShape 8"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 name="AutoShape 10"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7" name="AutoShape 12"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 name="AutoShape 14"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3" name="Picture 2" descr="http://sweetday.info/wp-content/uploads/2011/11/svecha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9503" y="836712"/>
            <a:ext cx="2630999" cy="24994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weetday.info/wp-content/uploads/2011/11/svecha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54454" y="803920"/>
            <a:ext cx="2685898" cy="2565033"/>
          </a:xfrm>
          <a:prstGeom prst="rect">
            <a:avLst/>
          </a:prstGeom>
          <a:noFill/>
          <a:extLst>
            <a:ext uri="{909E8E84-426E-40DD-AFC4-6F175D3DCCD1}">
              <a14:hiddenFill xmlns:a14="http://schemas.microsoft.com/office/drawing/2010/main">
                <a:solidFill>
                  <a:srgbClr val="FFFFFF"/>
                </a:solidFill>
              </a14:hiddenFill>
            </a:ext>
          </a:extLst>
        </p:spPr>
      </p:pic>
      <p:sp>
        <p:nvSpPr>
          <p:cNvPr id="16" name="Прямоугольник 15"/>
          <p:cNvSpPr/>
          <p:nvPr/>
        </p:nvSpPr>
        <p:spPr>
          <a:xfrm>
            <a:off x="1159502" y="3717032"/>
            <a:ext cx="6580849" cy="923330"/>
          </a:xfrm>
          <a:prstGeom prst="rect">
            <a:avLst/>
          </a:prstGeom>
        </p:spPr>
        <p:txBody>
          <a:bodyPr wrap="square">
            <a:spAutoFit/>
          </a:bodyPr>
          <a:lstStyle/>
          <a:p>
            <a:r>
              <a:rPr lang="ru-RU" b="1" dirty="0" smtClean="0"/>
              <a:t>Эксперимент №1.</a:t>
            </a:r>
          </a:p>
          <a:p>
            <a:r>
              <a:rPr lang="ru-RU" dirty="0" smtClean="0"/>
              <a:t>2 группы, одной предложили вознаграждение за решение задачи, другой – нет.</a:t>
            </a:r>
          </a:p>
        </p:txBody>
      </p:sp>
      <p:sp>
        <p:nvSpPr>
          <p:cNvPr id="4" name="Прямоугольник 3"/>
          <p:cNvSpPr/>
          <p:nvPr/>
        </p:nvSpPr>
        <p:spPr>
          <a:xfrm>
            <a:off x="1152129" y="4941168"/>
            <a:ext cx="6516215" cy="830997"/>
          </a:xfrm>
          <a:prstGeom prst="rect">
            <a:avLst/>
          </a:prstGeom>
          <a:solidFill>
            <a:srgbClr val="FFCC00"/>
          </a:solidFill>
          <a:ln>
            <a:solidFill>
              <a:srgbClr val="FFCC0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400" b="1" dirty="0">
                <a:solidFill>
                  <a:schemeClr val="tx1">
                    <a:lumMod val="75000"/>
                    <a:lumOff val="25000"/>
                  </a:schemeClr>
                </a:solidFill>
                <a:latin typeface="Arial" panose="020B0604020202020204" pitchFamily="34" charset="0"/>
                <a:cs typeface="Arial" panose="020B0604020202020204" pitchFamily="34" charset="0"/>
              </a:rPr>
              <a:t>Первая группа выполняла задачу в среднем на 3,5 минуты дольше. </a:t>
            </a:r>
          </a:p>
        </p:txBody>
      </p:sp>
    </p:spTree>
    <p:extLst>
      <p:ext uri="{BB962C8B-B14F-4D97-AF65-F5344CB8AC3E}">
        <p14:creationId xmlns:p14="http://schemas.microsoft.com/office/powerpoint/2010/main" val="673345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500"/>
                                        <p:tgtEl>
                                          <p:spTgt spid="205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sweetday.info/wp-content/uploads/2011/11/svecha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4454" y="803920"/>
            <a:ext cx="2685898" cy="256503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6" name="Прямоугольник 15"/>
          <p:cNvSpPr/>
          <p:nvPr/>
        </p:nvSpPr>
        <p:spPr>
          <a:xfrm>
            <a:off x="1159502" y="3717032"/>
            <a:ext cx="6580849" cy="923330"/>
          </a:xfrm>
          <a:prstGeom prst="rect">
            <a:avLst/>
          </a:prstGeom>
        </p:spPr>
        <p:txBody>
          <a:bodyPr wrap="square">
            <a:spAutoFit/>
          </a:bodyPr>
          <a:lstStyle/>
          <a:p>
            <a:r>
              <a:rPr lang="ru-RU" b="1" dirty="0" smtClean="0">
                <a:latin typeface="+mj-lt"/>
              </a:rPr>
              <a:t>Эксперимент №2.</a:t>
            </a:r>
          </a:p>
          <a:p>
            <a:r>
              <a:rPr lang="ru-RU" dirty="0" smtClean="0">
                <a:latin typeface="+mj-lt"/>
              </a:rPr>
              <a:t>2 группы, одной предложили вознаграждение за решение задачи, другой – нет.</a:t>
            </a:r>
          </a:p>
        </p:txBody>
      </p:sp>
      <p:sp>
        <p:nvSpPr>
          <p:cNvPr id="4" name="Прямоугольник 3"/>
          <p:cNvSpPr/>
          <p:nvPr/>
        </p:nvSpPr>
        <p:spPr>
          <a:xfrm>
            <a:off x="1152129" y="4941168"/>
            <a:ext cx="6516215" cy="830997"/>
          </a:xfrm>
          <a:prstGeom prst="rect">
            <a:avLst/>
          </a:prstGeom>
          <a:solidFill>
            <a:srgbClr val="FFCC00"/>
          </a:solidFill>
          <a:ln>
            <a:solidFill>
              <a:srgbClr val="FFCC0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400" b="1" dirty="0">
                <a:solidFill>
                  <a:schemeClr val="tx1">
                    <a:lumMod val="75000"/>
                    <a:lumOff val="25000"/>
                  </a:schemeClr>
                </a:solidFill>
                <a:latin typeface="Arial" panose="020B0604020202020204" pitchFamily="34" charset="0"/>
                <a:cs typeface="Arial" panose="020B0604020202020204" pitchFamily="34" charset="0"/>
              </a:rPr>
              <a:t>Первая группа выполняла задачу в несколько раз быстрее, чем вторая.</a:t>
            </a: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5526" y="836712"/>
            <a:ext cx="2564791" cy="244456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Овал 8"/>
          <p:cNvSpPr/>
          <p:nvPr/>
        </p:nvSpPr>
        <p:spPr>
          <a:xfrm>
            <a:off x="2051720" y="1628800"/>
            <a:ext cx="1296144" cy="864096"/>
          </a:xfrm>
          <a:prstGeom prst="ellipse">
            <a:avLst/>
          </a:prstGeom>
          <a:noFill/>
          <a:ln w="57150"/>
        </p:spPr>
        <p:style>
          <a:lnRef idx="2">
            <a:schemeClr val="accent6"/>
          </a:lnRef>
          <a:fillRef idx="1">
            <a:schemeClr val="lt1"/>
          </a:fillRef>
          <a:effectRef idx="0">
            <a:schemeClr val="accent6"/>
          </a:effectRef>
          <a:fontRef idx="minor">
            <a:schemeClr val="dk1"/>
          </a:fontRef>
        </p:style>
        <p:txBody>
          <a:bodyPr rtlCol="0" anchor="ctr"/>
          <a:lstStyle/>
          <a:p>
            <a:pPr algn="ctr"/>
            <a:endParaRPr lang="ru-RU">
              <a:latin typeface="+mj-lt"/>
            </a:endParaRPr>
          </a:p>
        </p:txBody>
      </p:sp>
      <p:sp>
        <p:nvSpPr>
          <p:cNvPr id="15" name="Прямоугольник 14"/>
          <p:cNvSpPr/>
          <p:nvPr/>
        </p:nvSpPr>
        <p:spPr>
          <a:xfrm>
            <a:off x="179512" y="15007"/>
            <a:ext cx="8856984" cy="523220"/>
          </a:xfrm>
          <a:prstGeom prst="rect">
            <a:avLst/>
          </a:prstGeom>
        </p:spPr>
        <p:txBody>
          <a:bodyPr wrap="square">
            <a:spAutoFit/>
          </a:bodyPr>
          <a:lstStyle/>
          <a:p>
            <a:r>
              <a:rPr lang="ru-RU" sz="2800" b="1" dirty="0" smtClean="0">
                <a:solidFill>
                  <a:schemeClr val="bg2">
                    <a:lumMod val="10000"/>
                  </a:schemeClr>
                </a:solidFill>
                <a:latin typeface="+mj-lt"/>
              </a:rPr>
              <a:t>Загадка свечи</a:t>
            </a:r>
          </a:p>
        </p:txBody>
      </p:sp>
    </p:spTree>
    <p:extLst>
      <p:ext uri="{BB962C8B-B14F-4D97-AF65-F5344CB8AC3E}">
        <p14:creationId xmlns:p14="http://schemas.microsoft.com/office/powerpoint/2010/main" val="3195292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Прямоугольник 15"/>
          <p:cNvSpPr/>
          <p:nvPr/>
        </p:nvSpPr>
        <p:spPr>
          <a:xfrm>
            <a:off x="1202946" y="3573016"/>
            <a:ext cx="2537372" cy="1800199"/>
          </a:xfrm>
          <a:prstGeom prst="rect">
            <a:avLst/>
          </a:prstGeom>
          <a:solidFill>
            <a:srgbClr val="FFCC00"/>
          </a:solidFill>
          <a:ln>
            <a:solidFill>
              <a:srgbClr val="FFCC0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ru-RU" b="1" dirty="0">
                <a:solidFill>
                  <a:schemeClr val="tx1">
                    <a:lumMod val="75000"/>
                    <a:lumOff val="25000"/>
                  </a:schemeClr>
                </a:solidFill>
                <a:latin typeface="Arial" panose="020B0604020202020204" pitchFamily="34" charset="0"/>
                <a:cs typeface="Arial" panose="020B0604020202020204" pitchFamily="34" charset="0"/>
              </a:rPr>
              <a:t>Задача с простыми и четкими условиями – материальная мотивация сработала</a:t>
            </a:r>
          </a:p>
        </p:txBody>
      </p:sp>
      <p:sp>
        <p:nvSpPr>
          <p:cNvPr id="4" name="Прямоугольник 3"/>
          <p:cNvSpPr/>
          <p:nvPr/>
        </p:nvSpPr>
        <p:spPr>
          <a:xfrm>
            <a:off x="5148064" y="3573016"/>
            <a:ext cx="2520280" cy="1800199"/>
          </a:xfrm>
          <a:prstGeom prst="rect">
            <a:avLst/>
          </a:prstGeom>
          <a:solidFill>
            <a:srgbClr val="FFCC00"/>
          </a:solidFill>
          <a:ln>
            <a:solidFill>
              <a:srgbClr val="FFCC0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ru-RU" b="1" dirty="0">
                <a:solidFill>
                  <a:schemeClr val="tx1">
                    <a:lumMod val="75000"/>
                    <a:lumOff val="25000"/>
                  </a:schemeClr>
                </a:solidFill>
                <a:latin typeface="Arial" panose="020B0604020202020204" pitchFamily="34" charset="0"/>
                <a:cs typeface="Arial" panose="020B0604020202020204" pitchFamily="34" charset="0"/>
              </a:rPr>
              <a:t>Творческая задача – </a:t>
            </a:r>
          </a:p>
          <a:p>
            <a:pPr algn="ctr"/>
            <a:r>
              <a:rPr lang="ru-RU" b="1" dirty="0">
                <a:solidFill>
                  <a:schemeClr val="tx1">
                    <a:lumMod val="75000"/>
                    <a:lumOff val="25000"/>
                  </a:schemeClr>
                </a:solidFill>
                <a:latin typeface="Arial" panose="020B0604020202020204" pitchFamily="34" charset="0"/>
                <a:cs typeface="Arial" panose="020B0604020202020204" pitchFamily="34" charset="0"/>
              </a:rPr>
              <a:t>материальная мотивация </a:t>
            </a:r>
          </a:p>
          <a:p>
            <a:pPr algn="ctr"/>
            <a:r>
              <a:rPr lang="ru-RU" b="1" dirty="0">
                <a:solidFill>
                  <a:schemeClr val="tx1">
                    <a:lumMod val="75000"/>
                    <a:lumOff val="25000"/>
                  </a:schemeClr>
                </a:solidFill>
                <a:latin typeface="Arial" panose="020B0604020202020204" pitchFamily="34" charset="0"/>
                <a:cs typeface="Arial" panose="020B0604020202020204" pitchFamily="34" charset="0"/>
              </a:rPr>
              <a:t>не сработала</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5526" y="836712"/>
            <a:ext cx="2564791" cy="244456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descr="http://sweetday.info/wp-content/uploads/2011/11/svecha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7345" y="785266"/>
            <a:ext cx="2630999" cy="2499450"/>
          </a:xfrm>
          <a:prstGeom prst="rect">
            <a:avLst/>
          </a:prstGeom>
          <a:noFill/>
          <a:extLst>
            <a:ext uri="{909E8E84-426E-40DD-AFC4-6F175D3DCCD1}">
              <a14:hiddenFill xmlns:a14="http://schemas.microsoft.com/office/drawing/2010/main">
                <a:solidFill>
                  <a:srgbClr val="FFFFFF"/>
                </a:solidFill>
              </a14:hiddenFill>
            </a:ext>
          </a:extLst>
        </p:spPr>
      </p:pic>
      <p:sp>
        <p:nvSpPr>
          <p:cNvPr id="14" name="Прямоугольник 13"/>
          <p:cNvSpPr/>
          <p:nvPr/>
        </p:nvSpPr>
        <p:spPr>
          <a:xfrm>
            <a:off x="179512" y="15007"/>
            <a:ext cx="8856984" cy="523220"/>
          </a:xfrm>
          <a:prstGeom prst="rect">
            <a:avLst/>
          </a:prstGeom>
        </p:spPr>
        <p:txBody>
          <a:bodyPr wrap="square">
            <a:spAutoFit/>
          </a:bodyPr>
          <a:lstStyle/>
          <a:p>
            <a:r>
              <a:rPr lang="ru-RU" sz="2800" b="1" dirty="0" smtClean="0">
                <a:solidFill>
                  <a:schemeClr val="bg2">
                    <a:lumMod val="10000"/>
                  </a:schemeClr>
                </a:solidFill>
                <a:latin typeface="+mj-lt"/>
              </a:rPr>
              <a:t>Загадка свечи</a:t>
            </a:r>
          </a:p>
        </p:txBody>
      </p:sp>
    </p:spTree>
    <p:extLst>
      <p:ext uri="{BB962C8B-B14F-4D97-AF65-F5344CB8AC3E}">
        <p14:creationId xmlns:p14="http://schemas.microsoft.com/office/powerpoint/2010/main" val="45337850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79512" y="15007"/>
            <a:ext cx="8856984" cy="461665"/>
          </a:xfrm>
          <a:prstGeom prst="rect">
            <a:avLst/>
          </a:prstGeom>
        </p:spPr>
        <p:txBody>
          <a:bodyPr wrap="square">
            <a:spAutoFit/>
          </a:bodyPr>
          <a:lstStyle/>
          <a:p>
            <a:r>
              <a:rPr lang="ru-RU" sz="2400" b="1" dirty="0" smtClean="0">
                <a:solidFill>
                  <a:schemeClr val="bg2">
                    <a:lumMod val="10000"/>
                  </a:schemeClr>
                </a:solidFill>
              </a:rPr>
              <a:t>Маркетинг рабочих задач</a:t>
            </a:r>
          </a:p>
        </p:txBody>
      </p:sp>
      <p:sp>
        <p:nvSpPr>
          <p:cNvPr id="2" name="AutoShape 8"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7" name="AutoShape 12"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 name="AutoShape 14"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5122" name="Picture 2" descr="http://showbrand.ru/files/article_images/Solnyshk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997" y="1747398"/>
            <a:ext cx="3229195" cy="354856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img.tumix.ru/common-1200x700/0/data/12063050.101.kipa_buma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1377" y="1340768"/>
            <a:ext cx="3220323" cy="3656856"/>
          </a:xfrm>
          <a:prstGeom prst="rect">
            <a:avLst/>
          </a:prstGeom>
          <a:noFill/>
          <a:extLst>
            <a:ext uri="{909E8E84-426E-40DD-AFC4-6F175D3DCCD1}">
              <a14:hiddenFill xmlns:a14="http://schemas.microsoft.com/office/drawing/2010/main">
                <a:solidFill>
                  <a:srgbClr val="FFFFFF"/>
                </a:solidFill>
              </a14:hiddenFill>
            </a:ext>
          </a:extLst>
        </p:spPr>
      </p:pic>
      <p:sp>
        <p:nvSpPr>
          <p:cNvPr id="20" name="Прямоугольник 19"/>
          <p:cNvSpPr/>
          <p:nvPr/>
        </p:nvSpPr>
        <p:spPr>
          <a:xfrm>
            <a:off x="285871" y="5157192"/>
            <a:ext cx="3710065" cy="584775"/>
          </a:xfrm>
          <a:prstGeom prst="rect">
            <a:avLst/>
          </a:prstGeom>
        </p:spPr>
        <p:txBody>
          <a:bodyPr wrap="square">
            <a:spAutoFit/>
          </a:bodyPr>
          <a:lstStyle/>
          <a:p>
            <a:pPr algn="ctr"/>
            <a:r>
              <a:rPr lang="ru-RU" sz="3200" b="1" dirty="0" smtClean="0"/>
              <a:t>ВЫЗОВ</a:t>
            </a:r>
            <a:endParaRPr lang="ru-RU" sz="3200" dirty="0" smtClean="0"/>
          </a:p>
        </p:txBody>
      </p:sp>
      <p:sp>
        <p:nvSpPr>
          <p:cNvPr id="23" name="Прямоугольник 22"/>
          <p:cNvSpPr/>
          <p:nvPr/>
        </p:nvSpPr>
        <p:spPr>
          <a:xfrm>
            <a:off x="4932040" y="5148481"/>
            <a:ext cx="3710065" cy="584775"/>
          </a:xfrm>
          <a:prstGeom prst="rect">
            <a:avLst/>
          </a:prstGeom>
        </p:spPr>
        <p:txBody>
          <a:bodyPr wrap="square">
            <a:spAutoFit/>
          </a:bodyPr>
          <a:lstStyle/>
          <a:p>
            <a:pPr algn="ctr"/>
            <a:r>
              <a:rPr lang="ru-RU" sz="3200" b="1" dirty="0" smtClean="0"/>
              <a:t>РУТИНА</a:t>
            </a:r>
            <a:endParaRPr lang="ru-RU" sz="3200" dirty="0" smtClean="0"/>
          </a:p>
        </p:txBody>
      </p:sp>
      <p:sp>
        <p:nvSpPr>
          <p:cNvPr id="24" name="Прямоугольник 23"/>
          <p:cNvSpPr/>
          <p:nvPr/>
        </p:nvSpPr>
        <p:spPr>
          <a:xfrm>
            <a:off x="3740192" y="5148480"/>
            <a:ext cx="1350976" cy="584775"/>
          </a:xfrm>
          <a:prstGeom prst="rect">
            <a:avLst/>
          </a:prstGeom>
        </p:spPr>
        <p:txBody>
          <a:bodyPr wrap="square">
            <a:spAutoFit/>
          </a:bodyPr>
          <a:lstStyle/>
          <a:p>
            <a:pPr algn="ctr"/>
            <a:r>
              <a:rPr lang="en-US" sz="3200" b="1" dirty="0" smtClean="0"/>
              <a:t>VS</a:t>
            </a:r>
            <a:endParaRPr lang="ru-RU" sz="3200" dirty="0" smtClean="0"/>
          </a:p>
        </p:txBody>
      </p:sp>
    </p:spTree>
    <p:extLst>
      <p:ext uri="{BB962C8B-B14F-4D97-AF65-F5344CB8AC3E}">
        <p14:creationId xmlns:p14="http://schemas.microsoft.com/office/powerpoint/2010/main" val="78525869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79512" y="15007"/>
            <a:ext cx="8856984" cy="461665"/>
          </a:xfrm>
          <a:prstGeom prst="rect">
            <a:avLst/>
          </a:prstGeom>
        </p:spPr>
        <p:txBody>
          <a:bodyPr wrap="square">
            <a:spAutoFit/>
          </a:bodyPr>
          <a:lstStyle/>
          <a:p>
            <a:r>
              <a:rPr lang="ru-RU" sz="2400" b="1" dirty="0" smtClean="0">
                <a:solidFill>
                  <a:schemeClr val="bg2">
                    <a:lumMod val="10000"/>
                  </a:schemeClr>
                </a:solidFill>
                <a:cs typeface="Arial" panose="020B0604020202020204" pitchFamily="34" charset="0"/>
              </a:rPr>
              <a:t>Конкурсы – задачи для коллективного решения</a:t>
            </a:r>
            <a:endParaRPr lang="ru-RU" sz="2400" b="1" dirty="0">
              <a:solidFill>
                <a:schemeClr val="bg2">
                  <a:lumMod val="10000"/>
                </a:schemeClr>
              </a:solidFill>
              <a:cs typeface="Arial" panose="020B0604020202020204" pitchFamily="34" charset="0"/>
            </a:endParaRPr>
          </a:p>
        </p:txBody>
      </p:sp>
      <p:sp>
        <p:nvSpPr>
          <p:cNvPr id="2" name="Прямоугольник 1"/>
          <p:cNvSpPr/>
          <p:nvPr/>
        </p:nvSpPr>
        <p:spPr>
          <a:xfrm>
            <a:off x="5004048" y="649596"/>
            <a:ext cx="4032448" cy="1938992"/>
          </a:xfrm>
          <a:prstGeom prst="rect">
            <a:avLst/>
          </a:prstGeom>
        </p:spPr>
        <p:txBody>
          <a:bodyPr wrap="square">
            <a:spAutoFit/>
          </a:bodyPr>
          <a:lstStyle/>
          <a:p>
            <a:r>
              <a:rPr lang="ru-RU" sz="2000" b="1" dirty="0" smtClean="0">
                <a:cs typeface="Arial" panose="020B0604020202020204" pitchFamily="34" charset="0"/>
              </a:rPr>
              <a:t>Конкурсы – задачи для коллективного решения</a:t>
            </a:r>
            <a:endParaRPr lang="ru-RU" sz="2000" b="1" dirty="0">
              <a:cs typeface="Arial" panose="020B0604020202020204" pitchFamily="34" charset="0"/>
            </a:endParaRPr>
          </a:p>
          <a:p>
            <a:pPr marL="342900" indent="-342900">
              <a:buFont typeface="Arial" panose="020B0604020202020204" pitchFamily="34" charset="0"/>
              <a:buChar char="•"/>
            </a:pPr>
            <a:r>
              <a:rPr lang="ru-RU" sz="2000" dirty="0" smtClean="0">
                <a:cs typeface="Arial" panose="020B0604020202020204" pitchFamily="34" charset="0"/>
              </a:rPr>
              <a:t>С призовым фондом пряников, который может заработать сотрудник, предложивший наилучшее решение задачи</a:t>
            </a:r>
          </a:p>
        </p:txBody>
      </p:sp>
      <p:sp>
        <p:nvSpPr>
          <p:cNvPr id="13" name="Прямоугольник 12"/>
          <p:cNvSpPr/>
          <p:nvPr/>
        </p:nvSpPr>
        <p:spPr>
          <a:xfrm>
            <a:off x="5076056" y="3356992"/>
            <a:ext cx="4032448" cy="1631216"/>
          </a:xfrm>
          <a:prstGeom prst="rect">
            <a:avLst/>
          </a:prstGeom>
        </p:spPr>
        <p:txBody>
          <a:bodyPr wrap="square">
            <a:spAutoFit/>
          </a:bodyPr>
          <a:lstStyle/>
          <a:p>
            <a:r>
              <a:rPr lang="ru-RU" sz="2000" b="1" dirty="0" smtClean="0">
                <a:cs typeface="Arial" panose="020B0604020202020204" pitchFamily="34" charset="0"/>
              </a:rPr>
              <a:t>Решаемые задачи:</a:t>
            </a:r>
          </a:p>
          <a:p>
            <a:pPr marL="342900" indent="-342900">
              <a:buFont typeface="Arial" panose="020B0604020202020204" pitchFamily="34" charset="0"/>
              <a:buChar char="•"/>
            </a:pPr>
            <a:r>
              <a:rPr lang="ru-RU" sz="2000" dirty="0" smtClean="0">
                <a:cs typeface="Arial" panose="020B0604020202020204" pitchFamily="34" charset="0"/>
              </a:rPr>
              <a:t>Решение задач через виртуальные мозговые штурмы</a:t>
            </a:r>
          </a:p>
          <a:p>
            <a:pPr marL="342900" indent="-342900">
              <a:buFont typeface="Arial" panose="020B0604020202020204" pitchFamily="34" charset="0"/>
              <a:buChar char="•"/>
            </a:pPr>
            <a:r>
              <a:rPr lang="ru-RU" sz="2000" dirty="0" smtClean="0">
                <a:cs typeface="Arial" panose="020B0604020202020204" pitchFamily="34" charset="0"/>
              </a:rPr>
              <a:t>Вовлечение во взаимопомощь</a:t>
            </a:r>
          </a:p>
          <a:p>
            <a:pPr marL="342900" indent="-342900">
              <a:buFont typeface="Arial" panose="020B0604020202020204" pitchFamily="34" charset="0"/>
              <a:buChar char="•"/>
            </a:pPr>
            <a:r>
              <a:rPr lang="ru-RU" sz="2000" dirty="0" smtClean="0">
                <a:cs typeface="Arial" panose="020B0604020202020204" pitchFamily="34" charset="0"/>
              </a:rPr>
              <a:t>Стимулирование креативности </a:t>
            </a:r>
          </a:p>
        </p:txBody>
      </p:sp>
      <p:pic>
        <p:nvPicPr>
          <p:cNvPr id="614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10545"/>
          <a:stretch/>
        </p:blipFill>
        <p:spPr bwMode="auto">
          <a:xfrm>
            <a:off x="257483" y="620688"/>
            <a:ext cx="4439752" cy="5253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228219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79512" y="15007"/>
            <a:ext cx="8856984" cy="461665"/>
          </a:xfrm>
          <a:prstGeom prst="rect">
            <a:avLst/>
          </a:prstGeom>
        </p:spPr>
        <p:txBody>
          <a:bodyPr wrap="square">
            <a:spAutoFit/>
          </a:bodyPr>
          <a:lstStyle/>
          <a:p>
            <a:r>
              <a:rPr lang="ru-RU" sz="2400" b="1" dirty="0" smtClean="0">
                <a:solidFill>
                  <a:schemeClr val="bg2">
                    <a:lumMod val="10000"/>
                  </a:schemeClr>
                </a:solidFill>
                <a:latin typeface="+mj-lt"/>
              </a:rPr>
              <a:t>Метод Тома </a:t>
            </a:r>
            <a:r>
              <a:rPr lang="ru-RU" sz="2400" b="1" dirty="0" err="1" smtClean="0">
                <a:solidFill>
                  <a:schemeClr val="bg2">
                    <a:lumMod val="10000"/>
                  </a:schemeClr>
                </a:solidFill>
                <a:latin typeface="+mj-lt"/>
              </a:rPr>
              <a:t>Сойера</a:t>
            </a:r>
            <a:r>
              <a:rPr lang="ru-RU" sz="2400" b="1" dirty="0" smtClean="0">
                <a:solidFill>
                  <a:schemeClr val="bg2">
                    <a:lumMod val="10000"/>
                  </a:schemeClr>
                </a:solidFill>
                <a:latin typeface="+mj-lt"/>
              </a:rPr>
              <a:t> – дефицитная задача</a:t>
            </a:r>
          </a:p>
        </p:txBody>
      </p:sp>
      <p:sp>
        <p:nvSpPr>
          <p:cNvPr id="2" name="AutoShape 8"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latin typeface="+mj-lt"/>
            </a:endParaRPr>
          </a:p>
        </p:txBody>
      </p:sp>
      <p:sp>
        <p:nvSpPr>
          <p:cNvPr id="7" name="AutoShape 12"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latin typeface="+mj-lt"/>
            </a:endParaRPr>
          </a:p>
        </p:txBody>
      </p:sp>
      <p:sp>
        <p:nvSpPr>
          <p:cNvPr id="8" name="AutoShape 14"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latin typeface="+mj-lt"/>
            </a:endParaRPr>
          </a:p>
        </p:txBody>
      </p:sp>
      <p:pic>
        <p:nvPicPr>
          <p:cNvPr id="2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40464" y="6611195"/>
            <a:ext cx="254525" cy="179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Прямоугольник 21"/>
          <p:cNvSpPr/>
          <p:nvPr/>
        </p:nvSpPr>
        <p:spPr>
          <a:xfrm>
            <a:off x="3884557" y="6551766"/>
            <a:ext cx="1292341" cy="261610"/>
          </a:xfrm>
          <a:prstGeom prst="rect">
            <a:avLst/>
          </a:prstGeom>
        </p:spPr>
        <p:txBody>
          <a:bodyPr wrap="non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r>
              <a:rPr lang="en-US" sz="1100" u="sng" dirty="0">
                <a:solidFill>
                  <a:schemeClr val="bg2">
                    <a:lumMod val="10000"/>
                  </a:schemeClr>
                </a:solidFill>
                <a:latin typeface="+mj-lt"/>
                <a:cs typeface="Times New Roman" pitchFamily="18" charset="0"/>
              </a:rPr>
              <a:t>www.pryaniky.com</a:t>
            </a:r>
            <a:endParaRPr lang="ru-RU" sz="1600" u="sng" dirty="0">
              <a:solidFill>
                <a:schemeClr val="bg2">
                  <a:lumMod val="10000"/>
                </a:schemeClr>
              </a:solidFill>
              <a:latin typeface="+mj-lt"/>
              <a:cs typeface="Times New Roman" pitchFamily="18" charset="0"/>
            </a:endParaRPr>
          </a:p>
        </p:txBody>
      </p:sp>
      <p:pic>
        <p:nvPicPr>
          <p:cNvPr id="8194" name="Picture 2" descr="http://www.ziuaveche.ro/wp-content/uploads/2011/11/tom_sawy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5616" y="476672"/>
            <a:ext cx="6905166" cy="6381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339585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3886" y="2420888"/>
            <a:ext cx="9151331" cy="1969770"/>
          </a:xfrm>
          <a:prstGeom prst="rect">
            <a:avLst/>
          </a:prstGeom>
        </p:spPr>
        <p:txBody>
          <a:bodyPr wrap="square">
            <a:spAutoFit/>
          </a:bodyPr>
          <a:lstStyle/>
          <a:p>
            <a:pPr algn="ctr"/>
            <a:r>
              <a:rPr lang="ru-RU" sz="6600" b="1" dirty="0" smtClean="0">
                <a:solidFill>
                  <a:schemeClr val="bg2">
                    <a:lumMod val="10000"/>
                  </a:schemeClr>
                </a:solidFill>
                <a:latin typeface="+mj-lt"/>
              </a:rPr>
              <a:t>ПРО СОПРИЧАСТНОСТЬ</a:t>
            </a:r>
          </a:p>
          <a:p>
            <a:pPr algn="ctr"/>
            <a:r>
              <a:rPr lang="ru-RU" sz="2800" b="1" dirty="0" smtClean="0">
                <a:solidFill>
                  <a:schemeClr val="bg2">
                    <a:lumMod val="10000"/>
                  </a:schemeClr>
                </a:solidFill>
                <a:latin typeface="+mj-lt"/>
              </a:rPr>
              <a:t>И ГДЕ ХРАНИТЬ ВСЕ ТО ДОБРО, О КОТОРОМ МЫ ГОВОРИЛИ ПРЕДЫДУЩИЕ 1,5 ЧАСА</a:t>
            </a:r>
            <a:r>
              <a:rPr lang="ru-RU" sz="2800" b="1" dirty="0" smtClean="0">
                <a:solidFill>
                  <a:schemeClr val="bg2">
                    <a:lumMod val="10000"/>
                  </a:schemeClr>
                </a:solidFill>
                <a:latin typeface="+mj-lt"/>
                <a:sym typeface="Wingdings" panose="05000000000000000000" pitchFamily="2" charset="2"/>
              </a:rPr>
              <a:t></a:t>
            </a:r>
            <a:endParaRPr lang="ru-RU" sz="2800" b="1" dirty="0" smtClean="0">
              <a:solidFill>
                <a:schemeClr val="bg2">
                  <a:lumMod val="10000"/>
                </a:schemeClr>
              </a:solidFill>
              <a:latin typeface="+mj-lt"/>
            </a:endParaRPr>
          </a:p>
        </p:txBody>
      </p:sp>
      <p:sp>
        <p:nvSpPr>
          <p:cNvPr id="2" name="AutoShape 8"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latin typeface="+mj-lt"/>
            </a:endParaRPr>
          </a:p>
        </p:txBody>
      </p:sp>
      <p:sp>
        <p:nvSpPr>
          <p:cNvPr id="7" name="AutoShape 12"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latin typeface="+mj-lt"/>
            </a:endParaRPr>
          </a:p>
        </p:txBody>
      </p:sp>
    </p:spTree>
    <p:extLst>
      <p:ext uri="{BB962C8B-B14F-4D97-AF65-F5344CB8AC3E}">
        <p14:creationId xmlns:p14="http://schemas.microsoft.com/office/powerpoint/2010/main" val="157939333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90663" y="6584773"/>
            <a:ext cx="254525" cy="179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Прямоугольник 31"/>
          <p:cNvSpPr/>
          <p:nvPr/>
        </p:nvSpPr>
        <p:spPr>
          <a:xfrm>
            <a:off x="3834756" y="6525344"/>
            <a:ext cx="1385316" cy="261610"/>
          </a:xfrm>
          <a:prstGeom prst="rect">
            <a:avLst/>
          </a:prstGeom>
        </p:spPr>
        <p:txBody>
          <a:bodyPr wrap="none">
            <a:spAutoFit/>
          </a:bodyPr>
          <a:lstStyle/>
          <a:p>
            <a:pPr eaLnBrk="1" fontAlgn="auto" hangingPunct="1">
              <a:spcBef>
                <a:spcPts val="0"/>
              </a:spcBef>
              <a:spcAft>
                <a:spcPts val="0"/>
              </a:spcAft>
              <a:defRPr/>
            </a:pPr>
            <a:r>
              <a:rPr lang="en-US" sz="1100" u="sng" dirty="0">
                <a:solidFill>
                  <a:schemeClr val="bg2">
                    <a:lumMod val="10000"/>
                  </a:schemeClr>
                </a:solidFill>
                <a:latin typeface="Georgia" pitchFamily="18" charset="0"/>
                <a:cs typeface="Times New Roman" pitchFamily="18" charset="0"/>
              </a:rPr>
              <a:t>www.pryaniky.com</a:t>
            </a:r>
            <a:endParaRPr lang="ru-RU" sz="1600" u="sng" dirty="0">
              <a:solidFill>
                <a:schemeClr val="bg2">
                  <a:lumMod val="10000"/>
                </a:schemeClr>
              </a:solidFill>
              <a:latin typeface="Georgia" pitchFamily="18" charset="0"/>
              <a:cs typeface="Times New Roman" pitchFamily="18" charset="0"/>
            </a:endParaRPr>
          </a:p>
        </p:txBody>
      </p:sp>
      <p:pic>
        <p:nvPicPr>
          <p:cNvPr id="8" name="Picture 2" descr="C:\Users\asus\Dropbox\Пряники\Картинки\481877_461407483901348_1290916093_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1031259"/>
            <a:ext cx="9144000" cy="5716851"/>
          </a:xfrm>
          <a:prstGeom prst="rect">
            <a:avLst/>
          </a:prstGeom>
          <a:ln>
            <a:noFill/>
          </a:ln>
        </p:spPr>
        <p:style>
          <a:lnRef idx="2">
            <a:schemeClr val="accent6"/>
          </a:lnRef>
          <a:fillRef idx="1">
            <a:schemeClr val="lt1"/>
          </a:fillRef>
          <a:effectRef idx="0">
            <a:schemeClr val="accent6"/>
          </a:effectRef>
          <a:fontRef idx="minor">
            <a:schemeClr val="dk1"/>
          </a:fontRef>
        </p:style>
      </p:pic>
      <p:sp>
        <p:nvSpPr>
          <p:cNvPr id="9" name="Прямоугольник 8"/>
          <p:cNvSpPr/>
          <p:nvPr/>
        </p:nvSpPr>
        <p:spPr>
          <a:xfrm>
            <a:off x="179512" y="87015"/>
            <a:ext cx="8856984" cy="461665"/>
          </a:xfrm>
          <a:prstGeom prst="rect">
            <a:avLst/>
          </a:prstGeom>
        </p:spPr>
        <p:txBody>
          <a:bodyPr wrap="square">
            <a:spAutoFit/>
          </a:bodyPr>
          <a:lstStyle/>
          <a:p>
            <a:r>
              <a:rPr lang="ru-RU" sz="2400" b="1" dirty="0" smtClean="0">
                <a:solidFill>
                  <a:schemeClr val="bg2">
                    <a:lumMod val="10000"/>
                  </a:schemeClr>
                </a:solidFill>
                <a:latin typeface="+mj-lt"/>
              </a:rPr>
              <a:t>Знакомая картинка?</a:t>
            </a:r>
          </a:p>
        </p:txBody>
      </p:sp>
    </p:spTree>
    <p:extLst>
      <p:ext uri="{BB962C8B-B14F-4D97-AF65-F5344CB8AC3E}">
        <p14:creationId xmlns:p14="http://schemas.microsoft.com/office/powerpoint/2010/main" val="206323769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20" descr="data:image/jpeg;base64,/9j/4AAQSkZJRgABAQAAAQABAAD/2wCEAAkGBhASERQQEhQUFRUVFRgVFRYUFRgWFRUQFRcYFBUUFBcXGyYeFxojGRUVHzEgIycpLCwsFR4xODAqNSYrLCkBCQoKDgwOGQ8PGiwhHyUtNSosLC8uKioqKSwpLCkqLCwsLSksNSwqKSwpLykpKSwsKSksKSkpKSwsKSksKSwsLP/AABEIAQYAwQMBIgACEQEDEQH/xAAcAAEAAgMBAQEAAAAAAAAAAAAABQYBBAcCAwj/xABPEAACAQIDAwQKDQoGAQUAAAABAgMAEQQSIQUGMRMiQXIUIzM0UWF0sbLCBxUyNVJTcYGRk7PR0hYkQkNUc5KhwdNiY4KDlPCkVWSEw+H/xAAbAQEAAgMBAQAAAAAAAAAAAAAAAQMCBAYFB//EADIRAAICAQMDAgMFCQEAAAAAAAABAhEDBBJRBSExExRBUnEyYYGRwQYVM0Kx0eHw8TT/2gAMAwEAAhEDEQA/ANLenerantpNg8LO6jlAkaARgDmKbXK6C9+Jr47Z3u2lBh4w2Jk5fM3KFXRgBnIVbBSo5tqui7Cwz4jFzmNOyOypBHKxN1CwQlba20LHo6arO1MNhMPhfziGKaXMeUYF3Grc0Agi5tWxi1um2uO25JqNc2vJLzafTYpSyu5S7RS+/wCNEdu5vBtfGNyabRVHOayS3DMqqXZhlhZbAA8SOFfCXe/awYrFi3xAVQxeCMsoU9JzRKRbwkW+Wo7dnbmHg2l2SVKQgS2CKTlzwvGoC8fdMKlNyt6osNh+RZuTcTpMJORebMFTJkyo6HMNSM115xvbjW44td1H4cGinaTbo2PbzbuWF+VnYTqzx5I1clFbKWIWMkcQfkIPTXp95trgqonmdjGJCqxnMq3IIcGIEWI1IuvjrYwu+UARLPIrrhMbCAqFQJZ5hJCy5SQosLcebltX1wO9sF4QZXVVwmHikHJuc0kLOzFXR1kRlzXVhcHW9Y0/kQtfMyOj332j+0P9Cfhr7LvrtD9of6F/DUHO6mR2TPlLMVz2L5SSRnI4ta169JV6xw4RXvlyWJd8cd8e/wBC/hrYj3sxp/Xv9C/dVejrbhqfThwRvlyTqb0Yz45/5fdX3TeXF/HN/L7qhErYjrF44cDfLkm494cUf1rfy+6vum3sT8Y30D7qhoa2o+NYvHHgbpckum2cQf1jfy+6vvHtWf4ZqLjrYirD048E7pckmm0ZfhmvuuOk+Ef5VHpWylR6ceBvlySplItq3AfpdJAPgrW2jtBkid1vdVuLtpf6PHUdt7bUkeUQLBK2gdZMSkJUBFtxBub30rWn2rnwjmYwpKVIMcc6yAc4BbMLXuLGvMe63R6CSpWTeK2qEcpaY2P6Csw46AlVsDa3018pdqnteUOM86RHlAQQG1aysAeFtfHWJNpxBntJFYuT3VB0KOBPiNaeLxsbNAA8ZJxUbWWRWIAW1zY/4TUq2yGlXYlPbWPleQznlMnKZC2pjzFcw5uouNbcLjwitJ9vK6xPA+dHm5PODdSFD5sugvqmhGh4ioXefBJjWWIzwxxKGYSq6NMZGUx8movZY8ti/wAMELwua2FxmZMKjmASLMFKwupTKscqqyLe6KRY5ei9qK7DSXdHNuUPhP0n76Ut/wBtSp/Ai5HXsZsHDNI7mMZmOZmzOLm1iTlYfogD5qgcHszATiM9hNyUoJjkYEoVAzAuA5MYZdVzAX8R0q0YudQzapcdDMAL+A21A+aqfhNitHJhmMuFC4bRLSKJeSyPEqPKYgXCK+g5vudbnUUpd7MnCPlo+j7K2EozGKADmcUcE8oSI8otdgxVgCAQbGvcWx9ispdYsMyqQCV52rGyhbatcggWvex8BrGE2BCkscrYxGMZhOrLmcwOzhnZpm5zZzcgAcCAKwu7eEyxjspCYkhRCXTjBJNIGYLICQeXcEBh4b3qz1Jcsmlwb+G3U2Y6B0w8DKwuGAJBB6Rr/wBtXjH7u7NhjaV8NHlUDQKSSSQqqozakswAHjrd2Y+HgiWITRHLe5zxi7MSzNYG2rEn568bZkhmgeISxc6369EsVYOGDWbUMqkc0jTXSo9SfLGyPBFdi7NRjHPhUgZQhs4DZlkYouQxs2Y5xlI4g28INYxB2SjBRDGQ0TzBwGCZI2VGDNwBu/TwIINjYH443CzSOszT4YyiXD89JVskUMpkNomC5iSzE88ngAFF62cRu/hWTIcSl2jnRznjOY4mZcRIwGfm2dBYXOhtfpqfUlyyNseDYlw+yU5QMsC8kCXvfmhSFbXgbFgDa9ri9qzyeywA2WKxLDgxa6WL3W2Zct1vcC2YeEX+GL2HhpA6nFIFPLlBmjvG2KkWaUls/P5y6CwsG1vX0x+y4JGlcYqNGlkaTMGQvGWhih7U4kVlI5EG+oJtdTYVDyS5Y2x4JT2iwvxMf/fnrWx+GwcJjDxIBLJyYOgCsUeS7EtYC0ZHykVv+2UPxsX1iffUdtlo5TCVkw5EUvKkPMqgkJJGF0V9LSE8OgVCnLlk7Y8HzgxezynKFUReUljBbpMDsjsCpIyc2+bgAQTa9YG0cAGdHCIyyPHZgdeTyZ3BBICDlF1NqjxsCF1s88CHPifcSpIpixcnKyJZsguGCgE3FhqpvYYxOxYzMypiIlhlixKyHNESBiDAnJIM4sckTEPY28Bqd8uWRtjwWgYCL4C/9+evQwcfwRXyTHwABRLFYAAdtTgBYdNevbKD42L6xPxVG6fLJ2x4PoMMnwRXrkV8Ar4+2UPxsX1ifip7ZQ/GxfWJ+Km6fI2x4PfYcXHk0/hH3VjsGL4tP4R91efbKH42L6xPxU9sofjYvrE/FUXImkeuwYvi0/hH3VlcHGOCIP8ASPurx7ZQ/GxfWJ+KsjaMPxsX1ifipchSM9gxfFp/Cv3V6XCxg3CKD4QoB81eRj4j+sj/AI1++vQxCHgyn5GH30uRFLg43pSlKXIUuCx79AdlTdb1Vrm211GuldK3676m63qrXN9r9NZoEZtzApGMPkFuUw8cjXN7uxYE+LgNKi6m95+GE8ji871CVIFKUoBSlKAUpSgFKUoBSlKAUpSgJMYBOwjPbn9kCO99MnJl7W+UDWoypse9h8sH2JqEoBW9s/Yssyl0yhQ6R5nZUHKyBiiXY8SEbxaVo1K7D272MSQgY5lb3TKCFveNwNHjbNqpGtuIoDS9rZtDybkE5QQpIZhfRSBYnQ8PBWU2bMeEbnnZdEY8+18vDjbW1TEe9zDKeTW6xcgbO4UwmOSKwUGwa0p52trDTjf6/lzKWXmJYGTm3JBEmHiwmt7gkJEDcg6sdLGgPjsuLKbEWINiCLEHwEVfN3FHKR9dfSFU1Me08rTNxa3TfRVCgX6dFFXLd3ukfXX0hQGjasVmlAWHfrvqbreqtc32vXSN+e+put6q1zfa/TUIGnvPwwnkcXneoSpvefhhPI4vO9QlSBSlKAUpSgFKUoBSlKAUpSgFKUoCbHvYfLB9iahKmx72HywfYmoSgFKUoCW3X2IMXiUhZxGpN3YkXCC18gYjM5uAF6SflqaxW6uFRJ2vOTh8XyDi68+IvOocDJzdIRzhn1z80WF6ijkEEGxBuCOII4EeCt4bexXNHLzc1zIvbH5shJJca6NdmN+N2PhNAWLF7MXD4l4VJZVCEE2uRJGko1AFxztDYXFjYXsLVu53SPrp6QqjYDEO7F3ZmZjdmYkknwknjV53c7pH109IUBo0rFKAsW/PfU3W9Va5vtfprpG/PfU3W9Va5vtfpqEDT3n4YTyOLzvUJU3vPwwnkcXneoSpApSlAKUrIWgMUqyjcOf4cX0t+GsJuLOSwzxaW1u1jf8A0+Ktf3OL5kavvMHzordKnsfufLFG0jPGQvQpa/G3SoqBq2GSM1cXZdjywyK4O0KUpWZYKUpQE2Pew+WD7E1CVNj3sPlg+xNQlAK2sDs95eUy27XG0rXNuYlr28etatbuzNqNAXIVWDxtGwbNbI9r2ykEHQdNAeYdkTuoZIpGVjYFUJBNyNLcdQR81Zi2TiGXOsUhW2a4U2y87UG2o5j/AMDeA1IJvfOsaRxhUCWCFS91VZeXA1chhymvOB/kK+x33xBL82NQ5FlQMix5Y2hAjysMqhGOmo1+UED64fBNE/Jva4CHQ3FnRZF1+RhV23c7pH109IVSoMc00nKuBchF0vayIsY4nwIKum7ndI+uvpCgNGlYvSgLFv131N1vVWub7X6a6Rv131N1vVWubbXPGoQNTefhhPI4vO9QlTe8/DCeRxed6hKkClKUAr0g1Hy15pQHWeWXTnD6RXiOVbtqP0ekf4hXK+UPhNXTcXuMh/zB6NeHn0axQlO/9s5zVdPWDHKe6/8ApIbwyDsaUA/o+EeEVzrJXVpFBygge7ToHw1r1YW4D6BWOn1ccEKq7K9Jro6aG3bds5MRSpPeTvmQf4vF/SoyvcjLdFM6SEt8VLkUpSsjMmx72HywfYmoSpse9h8sH2JqEoBSlKAVubGgR8RFG4Yq8iI2UhWyswU2JBF9fAa069RsQQRobixHEHxUBaexFixE0S3tHNJGL8cqSFBfx2Aq47u90j66ekKomymJNzqTqSeJPEm/E61e93e6R9dPSFAaN6Vi1KAsW/PfU3W/otc32t010jfnvqbreqtc32v01CBp7z8MJ5HF53qEqb3n4YTyOLzvUJUgUpSgFKUoBUrsfeKTDqyqqkMc2t+NrdBqKpWE4RmtslaMMmOOSO2StFjbfec25qaEHgegg+HxV6/Lqb4Cfz++q1Sqva4flRr+y0/yI2MfjDLI0h0LG9hwrXpSr0qVI2kklSFKUqSSbHvYfLB9iahKmx72HywfYmoSgFbWzNnNO5jUgHJI+t7WijaUjTpIQj561a2tm7ReB+UTLfK62YXBWRGjYH/SxoDYwe7mJmVWijd8wY81TwVljNiePOdRYdJFI93cUcpETkMVtYfCDFSR+iCEcgmwIU+A1s4Te6eLKIxGoQgqoS4BEsc/6RJ93Ch4+Hw1j8rMQRGpKkRlMuh4IGCgi9h7o6ix4a6UBs7PhZGysLEHUfNfo8Rvfpq87u90j66ekKpOFxbSyGRrZmtfKLDQADT5ANeJ4m5NXbdzukfXT0hQGhalZpQFh3676m63qrXNtr9NdJ3576m63qrXN9r9NQgae8/DCeRxed6hKm95+GE8ji871CVIFKUoBSlKAUpSgFKUoBSlKAUpSgJse9h8sH2JqEqbHvYfLB9iahKAUpSgFSm7OA5bFRRcnyuZrZMxTNYE6sASALXNtbA21tUXWVOtAW6aKJcQ6wq6oCAocMre5GY2bnBS1yA2uVlvrerbu53SPrp6Qqh7JOt6vm7ndI+unpCgNGlKUBYd+e+put/Ra5vtbprpG/XfU3W9Va5vtfpqEDT3n4YTyOLzvUJU3vPwwnkcXneoSpApSlAKUpQClKUApSlAKUpQClKUBYcDhuUwKR3tnx6Jc8Bmiy3NvlrzNufKqSPe+SSVLLY3EKGRn1bQWHDj4jTDzsmzw66MuNVlPgZYSQfpFaKbw4gBwH0kaRn5q6tMpSQ8NLqbeKgN/D7kYps4ZVVgrFVLxnPIksULxXD2Rw0y6NbwcTWtsjYHLZgXyMrqhQIXexzZnKA3yLl1sCecNK3cbvxO2QpZGBdneyEyO8sU5ZrIovykCNexJ6SRoIzBbfniYshW5kWW7IjETKSVdcwOUgseFAel3dxBCkKpzKXHbEB5IKz8oVZgyplRjcgDTxivou6uL+L/AEivu01yxidiOdqojZWzDSzDXWvC7y4kZecpKrkBMaFjGVdDGzFblSsjC3j8Qt6G9OLzBs+oLW5i2tJGkDLa3ueTjRbcObQEhhMG8TmORSrLa4PjAYG40IKkH5DV23c7pH119IVSMFimkcu1sxNzYADhYWA0GgFXfd3ukfXX0hQGjSlYoCxb899Tdb1Vrm+1q6Rvz31N1vVWub7X6ahA095+GE8ji871CVN7z8MJ5HF53qEqQKUpQClKUApSlAKUpQClKUApSlATY97D5YPsTUJU2Pew+WD7E1CUApSlAKmN0sLFLjIo5gCjFrgmwLBGKKTccWCi3Te1Q9ZXjQFz2hhY48U8cQCqBEcoJIWRoY2lQXJItIzixNxa3RVo3d7pH119IVQtkdFX3d3ukfXX0hQGhSs1igLFvz31N1vVWub7W6a6Rv131N1vVWubbX6ahA1N5+GE8ji871CVN7z8MJ5HF53qEqQKUpQClKUApSlAKUpQClKUApSlATY97D5YPsTUJU2Pew+WD7E1CUAqyYPc0yQxziUWaGeV1C3aMQibISL6q5hy5ugmxGq3rdb0O28QgAWRlCxvCLH9TIWZ08YJdj89ASLbj4wMEyDMc1lzC90Cs4F7Xyq4YkXFgxvzTbQ2vsg4d41Lo+eNJQUvYBxcDUV9DvPi8wblWDWtmAUMdVJuwFyTkW5PG3jNaeKx0kpUublQFGgFlBuFFgNBc28A04CgJjZPRV83d7pH109IVQ9kdFXzdzukfXT0hQEfSvV6UBYd+e+put6orm21+muk7899Tdb+i1zba/TUIGpvPwwnkcXneoSpvefhhPI4vO9QlSBSlKAUpSgFKUoBSlKAUqx7J9j7H4mFZ4kjKPfKWmjQnKxU81mB4qR81fDb25mLwaLJOqBWbKMsiPzrX1Ck20FAQdKVbIvYu2kyq4SKzKrC88QOVlDLcFrjQigI4e9h8sH2JqEq3bc3dxGD2eI51UM2KDDK6uLciw4oSOiqjQCpTYags1wDp069IqLqV2F7pvk/qKqy/YZv9OSephfJKSYdMp5q8D+iPB8lVccatMl8p16D0eI+OqsONVaa6dno9bSUoUq8/oT2yBwq/bud0j66ekKoWyOir5u73SPrr6QraOfNGlL0oCw79d9Tdb1Vrm+1umukb9d9Tdb1RXN9r9NQgae8/DCeRxed6hKuuNgQx4UsoJ7FiGoB+F4aidqYeMRkhVB01CgH6RVLzLdto9aPS5y0/r7lVXRAUpSrzyRSlKAUpSgFKl9z8OsmPwsbqrK2IiVlYXVlLgEEHiCK7eN3cFbvXC/8eH8FAR3scg+1mG+SX7eWob2YlPYsP7/1Gqz7O2PhghAghHbZrdqTQCaQADm6AAAWHgrGK2JhWlhDQQkWlNjFGQSE0JGWxoD8+2r9I4AHkYf3MP2SVqNu7grd6YX/AI8X4KYDZWH5GHtMPcYibxoSSYkJJuvSSTQFS9mAfm0X771Hrk1dU9ljDImFiCIqAzgkIoUE8m4uQBxrldAKldgtZm8ajzioqpXYB5z9UecVVl+wzf6dfuYVySspGU/IfMaqw41a5DzT8h8xqqDjVOm8M9Lrt7oX9/6E/snoq+bud0j66+kKoWyOir7u73SPrp6QrbOeNGlYpQFi3576m63qrXNtr9NdJ3576m63qrXN9r9NQgSGLHa8Lw71i+nnVE7VHaj83nqWxTDk8L5LF61RO1W7Wfm89aL/AIv4nX43H93ef5SvUpSt85AnN092TjZHiEgjyxl7lS2gZUtYEdLj6Kss/sTFVZuylOVSbck2the183irS9izEKmImLsFBgIFzxPKxG30A/RXRcXtKHk3HKJ7hv0h8E14Wu1eoxZ1DH4+hbGKaKSvsRmwPZS/VE+vWjivY4yOUM4NgpvyZHus2ls3+GukrtOGwtIvAdPiqA2xtKHlmvInuUtcj/HWvh1urnKS/Lt95p6+UsWFyx+f8la2TuocNiIcQsquY5Y2ClSASHXiQavP5TS/Ai+l6rjbRhJW0iHnpwI4Z1r7cunhq+Wp1KSvs/pRzr1+qpf2LXsaSd4uUvCoaSUgEOTrNJfUEdN/pqP3s27NgxDOVik5zplGdfdJqSTfwVsbB2xh1w6q0qAhpLgmxF5ZCP5EVXvZN2jFJh4hHIjES3IUgkDI2tdHoVHLkhGfx8nRQyXjTb70ap9liS3e6cPjD+GrzgEn5GHnQ9xi/RkOnJJa5vqbWrhLcDXbsDvJgxFEDiIbiGIEcouhEagg6+EV7HVNHiw7fRX1+JlCV+Sqey0H7GizlD24WyBgO5vxzVyuuo+ypj4pcLG0UiSATgEowax5NzY28Vcurw2muzLRUpsJbs3yf1FRdb+ysWsZYtfUdHy1VlTcWkbugnGGohKbpWTci806ngekeA+KqsOIqcfbEZBGvDwVBjjVWnjKKdm/1jLiySh6bT8/oT+yOir5u73SPrp6Qqh7I6Kvm7ndI+unpCtk8M0L1is0oCxb9d9Tdb1Vrm+1+mukb9d9Tdb1Vrm+16hAkcUe14XyWL1qitr9yPyipPFi8WF496x+tUTtZe1Hj0eetF/xfxOwxt/u7x/KV+lKVvnHl59iRiMTORcfm54afrof/wBrpmNmbk5Oc3uG6T8E1y/2Ko82JmGZltATzctz22IW56sLXIPDoFdGxuFPJv2yX3DceS+Cf8quW6ml7pW67L9S+Hg31law1PAdJ8Fcy9klr4tTx7Svj/SeuiLhTYXllJsPieNh/lVzj2RI7YpRmY9qXVst/dP8FQP5V6n7KpLqip32l/QwzfYIXYnfEP71PSFXvMf+mucQzMjK6nVWBHTqDcVJ/lJiPhD+EV13XejanqGeM8NdlXd/ezn9ZpZ5pJxfguUTG2l/dN6bVCb3ueSW9/d+HxGsYDHStGrFzc3OgW3uj4qkdlbITGTrBM0hQK78wopzKBbXIbca8TSdJz6TUx1GStsXbpm3j6BqsdahtbfPkoZoK6wfYv2f/wC5+uT+1XJytd5pddj1Mn6afbk2XFx8khife4+Vj7E1XasWK97v/lj7E1Xa5TqP/pn9S6HgUpStAyFZWsVlaAn9kDhV83dHbI+unpCqHsjoq+7ud0j66ekKA0KUpQFh3576m63qrXN9r9NdI3576m63qrXN9r9NQgTqbGxE0OGaKMuow0QJDIoDam3OYdBH01G7w7BxMUDPJGVUWuc8Z1JsNFYmr7uf3nD+7T0FrU9kT3vl+VPTWufesl7z06Vbq+J6sdflWD0lVVRxurBs/cLaE8STRw5kcXU8pEt1BK3szg8Qeiq/eu+7ke92E/cn7SSuhPKKZuLu3i8FiHaeFhykLKuV4m1WWFje0mg4fTVxxmJbk37VJ7humL4J/wAyt/F91T91J9pBWvjT2t+o3omuV6nJe6Vrgvh4PKYprDtUnAdMQ6PHJVK3w2DisVic8MLELGitdolsczkcZNdKvvg+Qeavlh/dy/7fmkqrQdQnoc71GJLck/Pju0uSZRUlTOSY7dLGRRmWSIqi2zHPEbAkDgrk9NRN667vmfzGf5F9Na5Fevqf7OdUzdSwzy5aTTrtxX4mlmgoOkWHZjnkksp6fB8I+E1Y90JmXFg5HbtcgspS/BddXAqvbL7inz+kasu5Q/Ox+6l8wrLVp+jLudbkT9ivoi5nGP8AEy/TDw+trkke4e0WVWWA2ZQy9thF1YBlNi9xcEGuyPwPyHzV8cB3GH9zD9kleLpdZk017Picq47vJx7b+xZ8NgAk6ZGOKDAZka68iwvdGPgqoV1j2X+9ov3w9B65PVGbNLNN5JeWSlXYUpSqiRWV41isrxoCf2R0VfN3O6R9dfSFUPZPRV83d7pH109IUBo0palATe8G0oMTNJIrSLmbgY1PQB8Z4qrGN2DE9+3OP9gf3qUqAe8PhcRGoRMdKqqAABh00A4Dul6zNhsS4KvjpGU8Q2GjYG2vAyWpSsdkbulYNb2ib9p/8KH8dbcUGJUBVx8qqBYBcNGABxsAJNNTSlZAyY8Xe/thLcXsex0uL2v+s8Q+ihTF/wDqE3/HTh9ZSlYuEW7aAyYvh7YTfNh0H/2U5PFcez5deP5vHrb/AHPGaUqPThwvyJs8S4bEsCrY+VgeIbDRkH5jJWv7SP8AtX/hw/jpSrIScFUO307EPufRdlygWGLYDwDCRfjr3Hg51N1xrg2tcYWIGx46iSlKy3yqrMt8qqz65cX/AOoTf8dP7lYVMWAANoTAAWA7HSwA0AHbKzSsDE1NpbIlxChJsbK6g5gDh10a1r6S+Co78h4v2h/qB/epSgH5DxftD/UD+9T8h4v2h/qB/epSgH5DRftD/UD+9WfyGj/aH+oH96lKAkMHu5Glu3uf9gf3qn9mTQRMrF5DlIPclF7EH4ylKAiuyR46UpQH/9k="/>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90663" y="6584773"/>
            <a:ext cx="254525" cy="179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descr="C:\Users\asus\Dropbox\Пряники\Картинки\424558_312898225428361_177220038996181_969640_2103870009_n.jpg"/>
          <p:cNvPicPr>
            <a:picLocks noChangeAspect="1" noChangeArrowheads="1"/>
          </p:cNvPicPr>
          <p:nvPr/>
        </p:nvPicPr>
        <p:blipFill rotWithShape="1">
          <a:blip r:embed="rId4">
            <a:extLst>
              <a:ext uri="{28A0092B-C50C-407E-A947-70E740481C1C}">
                <a14:useLocalDpi xmlns:a14="http://schemas.microsoft.com/office/drawing/2010/main" val="0"/>
              </a:ext>
            </a:extLst>
          </a:blip>
          <a:srcRect b="7672"/>
          <a:stretch/>
        </p:blipFill>
        <p:spPr bwMode="auto">
          <a:xfrm>
            <a:off x="0" y="9275"/>
            <a:ext cx="4644008" cy="6865104"/>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5004048" y="731763"/>
            <a:ext cx="3888432" cy="4524315"/>
          </a:xfrm>
          <a:prstGeom prst="rect">
            <a:avLst/>
          </a:prstGeom>
        </p:spPr>
        <p:txBody>
          <a:bodyPr wrap="square">
            <a:spAutoFit/>
          </a:bodyPr>
          <a:lstStyle/>
          <a:p>
            <a:r>
              <a:rPr lang="ru-RU" sz="2800" dirty="0" smtClean="0"/>
              <a:t>На </a:t>
            </a:r>
            <a:r>
              <a:rPr lang="ru-RU" sz="4000" b="1" dirty="0"/>
              <a:t>20-25% </a:t>
            </a:r>
            <a:r>
              <a:rPr lang="ru-RU" sz="2800" dirty="0"/>
              <a:t>увеличивается производительность в предприятиях с корпоративными социальными сетями</a:t>
            </a:r>
            <a:r>
              <a:rPr lang="ru-RU" sz="2800" dirty="0" smtClean="0"/>
              <a:t>;</a:t>
            </a:r>
          </a:p>
          <a:p>
            <a:endParaRPr lang="ru-RU" sz="2800" dirty="0" smtClean="0"/>
          </a:p>
          <a:p>
            <a:r>
              <a:rPr lang="ru-RU" sz="2800" dirty="0" smtClean="0"/>
              <a:t>- </a:t>
            </a:r>
            <a:r>
              <a:rPr lang="ru-RU" sz="2800" i="1" dirty="0" smtClean="0">
                <a:ea typeface="Segoe UI" pitchFamily="34" charset="0"/>
                <a:cs typeface="Segoe UI" pitchFamily="34" charset="0"/>
              </a:rPr>
              <a:t>По </a:t>
            </a:r>
            <a:r>
              <a:rPr lang="ru-RU" sz="2800" i="1" dirty="0">
                <a:ea typeface="Segoe UI" pitchFamily="34" charset="0"/>
                <a:cs typeface="Segoe UI" pitchFamily="34" charset="0"/>
              </a:rPr>
              <a:t>оценкам </a:t>
            </a:r>
            <a:r>
              <a:rPr lang="en-US" sz="2800" i="1" dirty="0" smtClean="0">
                <a:ea typeface="Segoe UI" pitchFamily="34" charset="0"/>
                <a:cs typeface="Segoe UI" pitchFamily="34" charset="0"/>
              </a:rPr>
              <a:t>McKinsey </a:t>
            </a:r>
            <a:r>
              <a:rPr lang="en-US" sz="2800" i="1" dirty="0">
                <a:ea typeface="Segoe UI" pitchFamily="34" charset="0"/>
                <a:cs typeface="Segoe UI" pitchFamily="34" charset="0"/>
              </a:rPr>
              <a:t>Global Institute</a:t>
            </a:r>
          </a:p>
          <a:p>
            <a:endParaRPr lang="ru-RU" sz="2400" dirty="0"/>
          </a:p>
        </p:txBody>
      </p:sp>
    </p:spTree>
    <p:extLst>
      <p:ext uri="{BB962C8B-B14F-4D97-AF65-F5344CB8AC3E}">
        <p14:creationId xmlns:p14="http://schemas.microsoft.com/office/powerpoint/2010/main" val="405802585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Тефлоновый лоток для краски, иллюстрация с сайта ergonomics.about.co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Пятиугольник 7"/>
          <p:cNvSpPr/>
          <p:nvPr/>
        </p:nvSpPr>
        <p:spPr>
          <a:xfrm>
            <a:off x="0" y="4725144"/>
            <a:ext cx="6516216" cy="1656184"/>
          </a:xfrm>
          <a:prstGeom prst="homePlate">
            <a:avLst>
              <a:gd name="adj" fmla="val 33943"/>
            </a:avLst>
          </a:prstGeom>
          <a:solidFill>
            <a:srgbClr val="FFCC00"/>
          </a:solidFill>
          <a:ln>
            <a:solidFill>
              <a:srgbClr val="FFCC00"/>
            </a:solidFill>
          </a:ln>
        </p:spPr>
        <p:style>
          <a:lnRef idx="1">
            <a:schemeClr val="accent5"/>
          </a:lnRef>
          <a:fillRef idx="2">
            <a:schemeClr val="accent5"/>
          </a:fillRef>
          <a:effectRef idx="1">
            <a:schemeClr val="accent5"/>
          </a:effectRef>
          <a:fontRef idx="minor">
            <a:schemeClr val="dk1"/>
          </a:fontRef>
        </p:style>
        <p:txBody>
          <a:bodyPr rtlCol="0" anchor="ctr"/>
          <a:lstStyle/>
          <a:p>
            <a:pPr algn="ctr" fontAlgn="base"/>
            <a:r>
              <a:rPr lang="en-US" sz="2800" b="1" dirty="0"/>
              <a:t>Lowe’s Companies</a:t>
            </a:r>
            <a:endParaRPr lang="ru-RU" sz="2800" b="1" dirty="0"/>
          </a:p>
          <a:p>
            <a:pPr algn="ctr" fontAlgn="base"/>
            <a:r>
              <a:rPr lang="ru-RU" sz="2800" dirty="0"/>
              <a:t>17 тыс. магазинов</a:t>
            </a:r>
          </a:p>
          <a:p>
            <a:pPr algn="ctr" fontAlgn="base"/>
            <a:r>
              <a:rPr lang="ru-RU" sz="2800" dirty="0"/>
              <a:t>289 тыс. сотрудников</a:t>
            </a:r>
          </a:p>
        </p:txBody>
      </p:sp>
    </p:spTree>
    <p:extLst>
      <p:ext uri="{BB962C8B-B14F-4D97-AF65-F5344CB8AC3E}">
        <p14:creationId xmlns:p14="http://schemas.microsoft.com/office/powerpoint/2010/main" val="3800480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3886" y="2420888"/>
            <a:ext cx="9151331" cy="1107996"/>
          </a:xfrm>
          <a:prstGeom prst="rect">
            <a:avLst/>
          </a:prstGeom>
        </p:spPr>
        <p:txBody>
          <a:bodyPr wrap="square">
            <a:spAutoFit/>
          </a:bodyPr>
          <a:lstStyle/>
          <a:p>
            <a:pPr algn="ctr"/>
            <a:r>
              <a:rPr lang="ru-RU" sz="6600" b="1" dirty="0" smtClean="0">
                <a:solidFill>
                  <a:schemeClr val="bg2">
                    <a:lumMod val="10000"/>
                  </a:schemeClr>
                </a:solidFill>
                <a:latin typeface="+mj-lt"/>
              </a:rPr>
              <a:t>ПРО КНУТЫ</a:t>
            </a:r>
            <a:endParaRPr lang="ru-RU" sz="4800" b="1" dirty="0" smtClean="0">
              <a:solidFill>
                <a:schemeClr val="bg2">
                  <a:lumMod val="10000"/>
                </a:schemeClr>
              </a:solidFill>
              <a:latin typeface="+mj-lt"/>
            </a:endParaRPr>
          </a:p>
        </p:txBody>
      </p:sp>
      <p:sp>
        <p:nvSpPr>
          <p:cNvPr id="2" name="AutoShape 8"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latin typeface="+mj-lt"/>
            </a:endParaRPr>
          </a:p>
        </p:txBody>
      </p:sp>
      <p:sp>
        <p:nvSpPr>
          <p:cNvPr id="7" name="AutoShape 12"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latin typeface="+mj-lt"/>
            </a:endParaRPr>
          </a:p>
        </p:txBody>
      </p:sp>
    </p:spTree>
    <p:extLst>
      <p:ext uri="{BB962C8B-B14F-4D97-AF65-F5344CB8AC3E}">
        <p14:creationId xmlns:p14="http://schemas.microsoft.com/office/powerpoint/2010/main" val="213066836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8580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30" name="Picture 6"/>
          <p:cNvPicPr>
            <a:picLocks noChangeAspect="1" noChangeArrowheads="1"/>
          </p:cNvPicPr>
          <p:nvPr/>
        </p:nvPicPr>
        <p:blipFill rotWithShape="1">
          <a:blip r:embed="rId3">
            <a:extLst>
              <a:ext uri="{28A0092B-C50C-407E-A947-70E740481C1C}">
                <a14:useLocalDpi xmlns:a14="http://schemas.microsoft.com/office/drawing/2010/main" val="0"/>
              </a:ext>
            </a:extLst>
          </a:blip>
          <a:srcRect t="12004"/>
          <a:stretch/>
        </p:blipFill>
        <p:spPr bwMode="auto">
          <a:xfrm>
            <a:off x="701360" y="646799"/>
            <a:ext cx="8047104" cy="58065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descr="C:\Users\asus\Dropbox\Пряники\Дизайн\внешний сайт_превью\Полосочка.jpg"/>
          <p:cNvPicPr>
            <a:picLocks noChangeAspect="1" noChangeArrowheads="1"/>
          </p:cNvPicPr>
          <p:nvPr/>
        </p:nvPicPr>
        <p:blipFill rotWithShape="1">
          <a:blip r:embed="rId4">
            <a:extLst>
              <a:ext uri="{28A0092B-C50C-407E-A947-70E740481C1C}">
                <a14:useLocalDpi xmlns:a14="http://schemas.microsoft.com/office/drawing/2010/main" val="0"/>
              </a:ext>
            </a:extLst>
          </a:blip>
          <a:srcRect l="12794" r="12205"/>
          <a:stretch/>
        </p:blipFill>
        <p:spPr bwMode="auto">
          <a:xfrm>
            <a:off x="0" y="-3111"/>
            <a:ext cx="9144000" cy="485775"/>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179512" y="15007"/>
            <a:ext cx="8856984" cy="461665"/>
          </a:xfrm>
          <a:prstGeom prst="rect">
            <a:avLst/>
          </a:prstGeom>
        </p:spPr>
        <p:txBody>
          <a:bodyPr wrap="square">
            <a:spAutoFit/>
          </a:bodyPr>
          <a:lstStyle/>
          <a:p>
            <a:r>
              <a:rPr lang="ru-RU" sz="2400" b="1" dirty="0" smtClean="0">
                <a:solidFill>
                  <a:schemeClr val="bg2">
                    <a:lumMod val="10000"/>
                  </a:schemeClr>
                </a:solidFill>
              </a:rPr>
              <a:t>Ошибаться без страха</a:t>
            </a:r>
            <a:endParaRPr lang="ru-RU" sz="2400" b="1" dirty="0">
              <a:solidFill>
                <a:schemeClr val="bg2">
                  <a:lumMod val="10000"/>
                </a:schemeClr>
              </a:solidFill>
            </a:endParaRPr>
          </a:p>
        </p:txBody>
      </p:sp>
    </p:spTree>
    <p:extLst>
      <p:ext uri="{BB962C8B-B14F-4D97-AF65-F5344CB8AC3E}">
        <p14:creationId xmlns:p14="http://schemas.microsoft.com/office/powerpoint/2010/main" val="23178437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179512" y="87015"/>
            <a:ext cx="8856984" cy="461665"/>
          </a:xfrm>
          <a:prstGeom prst="rect">
            <a:avLst/>
          </a:prstGeom>
        </p:spPr>
        <p:txBody>
          <a:bodyPr wrap="square">
            <a:spAutoFit/>
          </a:bodyPr>
          <a:lstStyle/>
          <a:p>
            <a:r>
              <a:rPr lang="ru-RU" sz="2400" b="1" dirty="0" err="1" smtClean="0">
                <a:solidFill>
                  <a:schemeClr val="bg2">
                    <a:lumMod val="10000"/>
                  </a:schemeClr>
                </a:solidFill>
                <a:latin typeface="+mj-lt"/>
              </a:rPr>
              <a:t>Крибле</a:t>
            </a:r>
            <a:r>
              <a:rPr lang="ru-RU" sz="2400" b="1" dirty="0" smtClean="0">
                <a:solidFill>
                  <a:schemeClr val="bg2">
                    <a:lumMod val="10000"/>
                  </a:schemeClr>
                </a:solidFill>
                <a:latin typeface="+mj-lt"/>
              </a:rPr>
              <a:t>-Грабли-</a:t>
            </a:r>
            <a:r>
              <a:rPr lang="ru-RU" sz="2400" b="1" dirty="0" err="1" smtClean="0">
                <a:solidFill>
                  <a:schemeClr val="bg2">
                    <a:lumMod val="10000"/>
                  </a:schemeClr>
                </a:solidFill>
                <a:latin typeface="+mj-lt"/>
              </a:rPr>
              <a:t>Бумс</a:t>
            </a:r>
            <a:r>
              <a:rPr lang="ru-RU" sz="2400" b="1" dirty="0" smtClean="0">
                <a:solidFill>
                  <a:schemeClr val="bg2">
                    <a:lumMod val="10000"/>
                  </a:schemeClr>
                </a:solidFill>
                <a:latin typeface="+mj-lt"/>
              </a:rPr>
              <a:t>!</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620688"/>
            <a:ext cx="5585114" cy="2208068"/>
          </a:xfrm>
          <a:prstGeom prst="rect">
            <a:avLst/>
          </a:prstGeom>
          <a:noFill/>
          <a:ln w="19050">
            <a:solidFill>
              <a:srgbClr val="FFC000"/>
            </a:solidFill>
            <a:miter lim="800000"/>
            <a:headEnd/>
            <a:tailEnd/>
          </a:ln>
          <a:extLst>
            <a:ext uri="{909E8E84-426E-40DD-AFC4-6F175D3DCCD1}">
              <a14:hiddenFill xmlns:a14="http://schemas.microsoft.com/office/drawing/2010/main">
                <a:solidFill>
                  <a:schemeClr val="accent1"/>
                </a:solidFill>
              </a14:hiddenFill>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1680" y="2740168"/>
            <a:ext cx="5576455" cy="2017568"/>
          </a:xfrm>
          <a:prstGeom prst="rect">
            <a:avLst/>
          </a:prstGeom>
          <a:noFill/>
          <a:ln w="19050">
            <a:solidFill>
              <a:srgbClr val="FFC000"/>
            </a:solidFill>
            <a:miter lim="800000"/>
            <a:headEnd/>
            <a:tailEnd/>
          </a:ln>
          <a:extLst>
            <a:ext uri="{909E8E84-426E-40DD-AFC4-6F175D3DCCD1}">
              <a14:hiddenFill xmlns:a14="http://schemas.microsoft.com/office/drawing/2010/main">
                <a:solidFill>
                  <a:schemeClr val="accent1"/>
                </a:solidFill>
              </a14:hiddenFill>
            </a:ext>
          </a:extLst>
        </p:spPr>
      </p:pic>
      <p:pic>
        <p:nvPicPr>
          <p:cNvPr id="819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5856" y="4653136"/>
            <a:ext cx="5515841" cy="2000250"/>
          </a:xfrm>
          <a:prstGeom prst="rect">
            <a:avLst/>
          </a:prstGeom>
          <a:noFill/>
          <a:ln w="19050">
            <a:solidFill>
              <a:srgbClr val="FFC000"/>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20037605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40464" y="6584773"/>
            <a:ext cx="254525" cy="179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Прямоугольник 28"/>
          <p:cNvSpPr/>
          <p:nvPr/>
        </p:nvSpPr>
        <p:spPr>
          <a:xfrm>
            <a:off x="3884557" y="6525344"/>
            <a:ext cx="1292341" cy="261610"/>
          </a:xfrm>
          <a:prstGeom prst="rect">
            <a:avLst/>
          </a:prstGeom>
        </p:spPr>
        <p:txBody>
          <a:bodyPr wrap="non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r>
              <a:rPr lang="en-US" sz="1100" u="sng" dirty="0">
                <a:solidFill>
                  <a:schemeClr val="bg2">
                    <a:lumMod val="10000"/>
                  </a:schemeClr>
                </a:solidFill>
                <a:cs typeface="Times New Roman" pitchFamily="18" charset="0"/>
              </a:rPr>
              <a:t>www.pryaniky.com</a:t>
            </a:r>
            <a:endParaRPr lang="ru-RU" sz="1600" u="sng" dirty="0">
              <a:solidFill>
                <a:schemeClr val="bg2">
                  <a:lumMod val="10000"/>
                </a:schemeClr>
              </a:solidFill>
              <a:cs typeface="Times New Roman" pitchFamily="18" charset="0"/>
            </a:endParaRPr>
          </a:p>
        </p:txBody>
      </p:sp>
      <p:pic>
        <p:nvPicPr>
          <p:cNvPr id="1026" name="Picture 2" descr="C:\Users\asus\Dropbox\Пряники\Картинки\08.03.12.img4f584f4ee61eb.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48680"/>
            <a:ext cx="5727210" cy="6309320"/>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6012160" y="1025748"/>
            <a:ext cx="3024336" cy="3046988"/>
          </a:xfrm>
          <a:prstGeom prst="rect">
            <a:avLst/>
          </a:prstGeom>
        </p:spPr>
        <p:txBody>
          <a:bodyPr wrap="square">
            <a:spAutoFit/>
          </a:bodyPr>
          <a:lstStyle/>
          <a:p>
            <a:r>
              <a:rPr lang="ru-RU" sz="3200" dirty="0" smtClean="0"/>
              <a:t>Вес: 6,8 кг, не считая цепей</a:t>
            </a:r>
          </a:p>
          <a:p>
            <a:endParaRPr lang="ru-RU" sz="3200" dirty="0"/>
          </a:p>
          <a:p>
            <a:r>
              <a:rPr lang="ru-RU" sz="3200" dirty="0" smtClean="0"/>
              <a:t>Орден введен Петром </a:t>
            </a:r>
            <a:r>
              <a:rPr lang="en-US" sz="3200" dirty="0" smtClean="0"/>
              <a:t>I</a:t>
            </a:r>
            <a:r>
              <a:rPr lang="ru-RU" sz="3200" dirty="0" smtClean="0"/>
              <a:t> в 1714 г.</a:t>
            </a:r>
            <a:endParaRPr lang="ru-RU" sz="3200" dirty="0"/>
          </a:p>
        </p:txBody>
      </p:sp>
      <p:sp>
        <p:nvSpPr>
          <p:cNvPr id="9" name="Прямоугольник 8"/>
          <p:cNvSpPr/>
          <p:nvPr/>
        </p:nvSpPr>
        <p:spPr>
          <a:xfrm>
            <a:off x="179512" y="87015"/>
            <a:ext cx="8856984" cy="461665"/>
          </a:xfrm>
          <a:prstGeom prst="rect">
            <a:avLst/>
          </a:prstGeom>
        </p:spPr>
        <p:txBody>
          <a:bodyPr wrap="square">
            <a:spAutoFit/>
          </a:bodyPr>
          <a:lstStyle/>
          <a:p>
            <a:r>
              <a:rPr lang="ru-RU" sz="2400" b="1" dirty="0" smtClean="0">
                <a:solidFill>
                  <a:schemeClr val="bg2">
                    <a:lumMod val="10000"/>
                  </a:schemeClr>
                </a:solidFill>
              </a:rPr>
              <a:t>Историческая байка №1</a:t>
            </a:r>
          </a:p>
        </p:txBody>
      </p:sp>
    </p:spTree>
    <p:extLst>
      <p:ext uri="{BB962C8B-B14F-4D97-AF65-F5344CB8AC3E}">
        <p14:creationId xmlns:p14="http://schemas.microsoft.com/office/powerpoint/2010/main" val="228271491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im6-tub-ru.yandex.net/i?id=357485870-33-72&amp;n=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3848" y="2708920"/>
            <a:ext cx="2531119" cy="2531119"/>
          </a:xfrm>
          <a:prstGeom prst="rect">
            <a:avLst/>
          </a:prstGeom>
          <a:noFill/>
          <a:extLst>
            <a:ext uri="{909E8E84-426E-40DD-AFC4-6F175D3DCCD1}">
              <a14:hiddenFill xmlns:a14="http://schemas.microsoft.com/office/drawing/2010/main">
                <a:solidFill>
                  <a:srgbClr val="FFFFFF"/>
                </a:solidFill>
              </a14:hiddenFill>
            </a:ext>
          </a:extLst>
        </p:spPr>
      </p:pic>
      <p:sp>
        <p:nvSpPr>
          <p:cNvPr id="8" name="Прямоугольник 7"/>
          <p:cNvSpPr/>
          <p:nvPr/>
        </p:nvSpPr>
        <p:spPr>
          <a:xfrm>
            <a:off x="810914" y="1700808"/>
            <a:ext cx="7594180" cy="769441"/>
          </a:xfrm>
          <a:prstGeom prst="rect">
            <a:avLst/>
          </a:prstGeom>
        </p:spPr>
        <p:txBody>
          <a:bodyPr wrap="square">
            <a:spAutoFit/>
          </a:bodyPr>
          <a:lstStyle/>
          <a:p>
            <a:pPr algn="ctr"/>
            <a:r>
              <a:rPr lang="ru-RU" sz="4400" b="1" dirty="0" smtClean="0">
                <a:solidFill>
                  <a:schemeClr val="bg2">
                    <a:lumMod val="10000"/>
                  </a:schemeClr>
                </a:solidFill>
              </a:rPr>
              <a:t>Внимание! Кейс 18+!</a:t>
            </a:r>
            <a:endParaRPr lang="ru-RU" sz="4400" b="1" dirty="0">
              <a:solidFill>
                <a:schemeClr val="bg2">
                  <a:lumMod val="10000"/>
                </a:schemeClr>
              </a:solidFill>
            </a:endParaRPr>
          </a:p>
        </p:txBody>
      </p:sp>
      <p:sp>
        <p:nvSpPr>
          <p:cNvPr id="10" name="Прямоугольник 9"/>
          <p:cNvSpPr/>
          <p:nvPr/>
        </p:nvSpPr>
        <p:spPr>
          <a:xfrm>
            <a:off x="179512" y="87015"/>
            <a:ext cx="8856984" cy="461665"/>
          </a:xfrm>
          <a:prstGeom prst="rect">
            <a:avLst/>
          </a:prstGeom>
        </p:spPr>
        <p:txBody>
          <a:bodyPr wrap="square">
            <a:spAutoFit/>
          </a:bodyPr>
          <a:lstStyle/>
          <a:p>
            <a:r>
              <a:rPr lang="ru-RU" sz="2400" b="1" dirty="0" smtClean="0">
                <a:solidFill>
                  <a:schemeClr val="bg2">
                    <a:lumMod val="10000"/>
                  </a:schemeClr>
                </a:solidFill>
              </a:rPr>
              <a:t>Историческая байка №2</a:t>
            </a:r>
          </a:p>
        </p:txBody>
      </p:sp>
    </p:spTree>
    <p:extLst>
      <p:ext uri="{BB962C8B-B14F-4D97-AF65-F5344CB8AC3E}">
        <p14:creationId xmlns:p14="http://schemas.microsoft.com/office/powerpoint/2010/main" val="210948962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40464" y="6584773"/>
            <a:ext cx="254525" cy="179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Прямоугольник 28"/>
          <p:cNvSpPr/>
          <p:nvPr/>
        </p:nvSpPr>
        <p:spPr>
          <a:xfrm>
            <a:off x="3884557" y="6525344"/>
            <a:ext cx="1385316" cy="261610"/>
          </a:xfrm>
          <a:prstGeom prst="rect">
            <a:avLst/>
          </a:prstGeom>
        </p:spPr>
        <p:txBody>
          <a:bodyPr wrap="non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r>
              <a:rPr lang="en-US" sz="1100" u="sng" dirty="0">
                <a:solidFill>
                  <a:schemeClr val="bg2">
                    <a:lumMod val="10000"/>
                  </a:schemeClr>
                </a:solidFill>
                <a:latin typeface="Georgia" pitchFamily="18" charset="0"/>
                <a:cs typeface="Times New Roman" pitchFamily="18" charset="0"/>
              </a:rPr>
              <a:t>www.pryaniky.com</a:t>
            </a:r>
            <a:endParaRPr lang="ru-RU" sz="1600" u="sng" dirty="0">
              <a:solidFill>
                <a:schemeClr val="bg2">
                  <a:lumMod val="10000"/>
                </a:schemeClr>
              </a:solidFill>
              <a:latin typeface="Georgia" pitchFamily="18" charset="0"/>
              <a:cs typeface="Times New Roman" pitchFamily="18" charset="0"/>
            </a:endParaRPr>
          </a:p>
        </p:txBody>
      </p:sp>
      <p:pic>
        <p:nvPicPr>
          <p:cNvPr id="1026" name="Picture 2" descr="http://infobusiness2.ru/files/image/ge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9632" y="800247"/>
            <a:ext cx="6072821" cy="605775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http://im6-tub-ru.yandex.net/i?id=357485870-33-72&amp;n=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52320" y="908720"/>
            <a:ext cx="1428750" cy="1428750"/>
          </a:xfrm>
          <a:prstGeom prst="rect">
            <a:avLst/>
          </a:prstGeom>
          <a:noFill/>
          <a:extLst>
            <a:ext uri="{909E8E84-426E-40DD-AFC4-6F175D3DCCD1}">
              <a14:hiddenFill xmlns:a14="http://schemas.microsoft.com/office/drawing/2010/main">
                <a:solidFill>
                  <a:srgbClr val="FFFFFF"/>
                </a:solidFill>
              </a14:hiddenFill>
            </a:ext>
          </a:extLst>
        </p:spPr>
      </p:pic>
      <p:sp>
        <p:nvSpPr>
          <p:cNvPr id="9" name="Прямоугольник 8"/>
          <p:cNvSpPr/>
          <p:nvPr/>
        </p:nvSpPr>
        <p:spPr>
          <a:xfrm>
            <a:off x="179512" y="87015"/>
            <a:ext cx="8856984" cy="461665"/>
          </a:xfrm>
          <a:prstGeom prst="rect">
            <a:avLst/>
          </a:prstGeom>
        </p:spPr>
        <p:txBody>
          <a:bodyPr wrap="square">
            <a:spAutoFit/>
          </a:bodyPr>
          <a:lstStyle/>
          <a:p>
            <a:r>
              <a:rPr lang="ru-RU" sz="2400" b="1" dirty="0" smtClean="0">
                <a:solidFill>
                  <a:schemeClr val="bg2">
                    <a:lumMod val="10000"/>
                  </a:schemeClr>
                </a:solidFill>
              </a:rPr>
              <a:t>Историческая байка №2</a:t>
            </a:r>
          </a:p>
        </p:txBody>
      </p:sp>
    </p:spTree>
    <p:extLst>
      <p:ext uri="{BB962C8B-B14F-4D97-AF65-F5344CB8AC3E}">
        <p14:creationId xmlns:p14="http://schemas.microsoft.com/office/powerpoint/2010/main" val="369947442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3886" y="2420888"/>
            <a:ext cx="9151331" cy="1446550"/>
          </a:xfrm>
          <a:prstGeom prst="rect">
            <a:avLst/>
          </a:prstGeom>
        </p:spPr>
        <p:txBody>
          <a:bodyPr wrap="square">
            <a:spAutoFit/>
          </a:bodyPr>
          <a:lstStyle/>
          <a:p>
            <a:pPr algn="ctr"/>
            <a:r>
              <a:rPr lang="ru-RU" sz="8800" b="1" dirty="0" smtClean="0">
                <a:solidFill>
                  <a:schemeClr val="bg2">
                    <a:lumMod val="10000"/>
                  </a:schemeClr>
                </a:solidFill>
                <a:latin typeface="+mj-lt"/>
              </a:rPr>
              <a:t>РЕЗЮМИРУЕМ</a:t>
            </a:r>
            <a:endParaRPr lang="ru-RU" sz="6600" b="1" dirty="0" smtClean="0">
              <a:solidFill>
                <a:schemeClr val="bg2">
                  <a:lumMod val="10000"/>
                </a:schemeClr>
              </a:solidFill>
              <a:latin typeface="+mj-lt"/>
            </a:endParaRPr>
          </a:p>
        </p:txBody>
      </p:sp>
      <p:sp>
        <p:nvSpPr>
          <p:cNvPr id="2" name="AutoShape 8"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latin typeface="+mj-lt"/>
            </a:endParaRPr>
          </a:p>
        </p:txBody>
      </p:sp>
      <p:sp>
        <p:nvSpPr>
          <p:cNvPr id="7" name="AutoShape 12" descr="data:image/jpeg;base64,/9j/4AAQSkZJRgABAQAAAQABAAD/2wCEAAkGBhQSERQUExQWFRUVFBgXGBcYFxcaGBQUFBgVFBgXFxgXHCYeFx0jHBQUHy8gIycpLCwsFR4xNTAqNSYrLCkBCQoKDgwOGg8PGiwfHBwsKSwsLCwpLCwsKSwpLCwpLCkpLyksKSwsLCwsKSwsKSwpLCwsLCksKSwsLCksLiwsKf/AABEIALcBEwMBIgACEQEDEQH/xAAbAAABBQEBAAAAAAAAAAAAAAADAAIEBQYBB//EAEYQAAEDAQUDCAYHBgYCAwAAAAEAAhEDBCExQVEFEmEGE3GBkaGx8CIyQlLB0QcUFnKS4fEVU2KCotIjM1SDk8IXskNjc//EABsBAAIDAQEBAAAAAAAAAAAAAAABAgMEBQYH/8QAMREAAgECBQMBBQgDAAAAAAAAAAECAxEEEhMhMQVBUXEiMkKhsRQjUmGBkcHhBhXx/9oADAMBAAIRAxEAPwDLMGaPuDMX/HgEqbLoi+U+/PJI5w1ovlSBTuvF/mIXKYuIhPgi4piBgSUem3MgflpC7Sum5d3SMUCGRKkUm5mD8OMJtEQepE3TicD5hADDeYR6DOuMkym2DKLumJTEcee/9OpFosvjuKaGZ+bkctJvlMRyoerJJlPiRKc2nPYjNaXJiB1QRlxuwhMZSON/SiCnOAzRWMPq/PDFADS2BGN1355oIYTf5CkGkbxE5LrARdr26JiGMECcb79Z68lH5skxopT6UHW7RNawt4XJiB024me3GOEoFQEnpUt9E3E3ycIzTObIv4/kgYCnTg6RhOCFXPy7+Cl1KRImf0QX0jokMjczrITa5P5/JSHNLpM4dnFBdTOiiMjc3035pVcI7Or4oxaTdp8EA0z3pEiPuZ3rjhA1Hz1Rw3LzehvpxOaQyIWSm4A3/NSSwjzmg1KJB1UWSREc2T1otCkLyZkYcJxXdyL/ADen06Zv4j9EDAPxSRH0hN5SQSuSWDNSd2BeL9dT8EynhCdBF3nqUik40SZ0UprbrxM5/DgmUpEjX9E8sjG+5MQwAnq8yjMF0m/4cF2nLen5ZcV004IzSYXBBpJhSqAOOPiBqJTKbSL/AB4onNG4m+T3oAa6SfgjUG344ZFNY0i/zonmmSJ8wmI5UdPnToRqbIIyzvwlMFMzMRHwvRwwkTPyQIVV57OPRpkk2lhiAV1tEnLJFpt3s8PHAJgJ7zwOBx8AuU6V039KcKJ0zRKbPZ8ximI665sTIiMcOlBFMmT5CM6kb88p/Nc3SLtfHBMDjDAxzmJgz8kEU5McO5HdRIN0n4Jm7u9fWgDlNsTfB0OY0QqgLj0nvR3UTdmdPih7hF/H8kAMbTg6EYTgg1zPhqpD6ciewahDfROeQ89SAIzqEETch2g8Z49OilOZvSZ/VAfRN0iEhkU0bgck2roCD+XDVSN2bpw8hBdRPeokiPzd0pOMCAbvCdUUty8xihOpG/PikxkcU5lcwGPUjlsXa+PwQ6lGDdf8EhohubJT7PSx1w6k9tIyOKNRsxBBnGQewpDK6q4ybklMtDPSN036JIJhWA4qSLhrOec8UOlOGv6J/NwSMbtFJFImAm++7uUqmYGvjfrOSFTaRdmfHBPNIg63aJiGtaT1BSKboEz0696GwFvCfhoiGkQRn8EMBgaSYR6Iib79DpoEJrYv/PFEFM3Zk+ZURnYk9J70amyDjB44ITWkX8fyRQyb8zlqExHCZJ/XBSG0oIm7ihikZJNyM1s3z0YY9CAFVdPnWJK62jhOBXeZN03J9MA4nAcExDqj8pBwv+GiGyndOSeaJzwnPzmk0ezN3VhjimIe6pAgHKL5uQ6dOZuTjQN8errwXIi6cfH4JgOa7dFx6jOOtyE1knq6oRTRM+jf89EIejnjogB7AGzkdNeFyC+93T4ovM4Rec7x2pjmEX5z1jggDjWQb7jr0oNd0+cp4oxpSLrycrkOpRN86a9hQAw0oIntHBCtLpznjr2o0B0kkzlhMob6BulAEZ1C4HJNrOyBnzhoj7oOJw6EF9A9U5pDI3NXSk90CAe2bkQtym7q8UF9M3xhrwUWSQAUyZSFwux0v7bk8iLpXObvuw8FEaGWaneTwuRF0uwAwCduqN9yy2wLndUkixJS2I2O02EydFJY6Bj1dOfFAYIunH9OpHFI5XiOzgpIgxUqZM5o9N0C49XHW5CaIzx8zwReZPs3/NMiMYyT1I1MwDkdNexDF2eIyThT92/W9JjEBJ8xqjUgBOR7jwuQQIzv4Y9CI2lIEY445JAdxKNTbDr7rsQh7kXk3z1ojWTh6x83oA690nz1YqQ1kET3FANOMYRqcHHG6L75TEPqOnPux1N6eKVwnD5pvMkRvR5xwTqZBxOA18ExD6j9D2jPSVxtL0Zu83Su/VzncJ8cEmkYHCdbkwHPfddpfdMDghU6cz5lENC6Rh8PFDdddOOmHWgBzXQLsdIkdPSgU2yerFG5mfVw6c9EFwjPskIAI0gTr2g8ChOBLvNyeKQPq4jEprmRnfKAOgAG/tCDWM/KI6PFF3AcPW84plSnEyR5wQBw0wDff4oVd053dGNwRIBxxOF96Y+jGJHmJwQAN1LCfzQ6ztD3Z6SiAg45DzCY+gRj5zvQMjc3dPnRDqnT9OhGuwy7kx1DTA+CiySI7adxPkptMXdfbcpHM9nSlAwGA8Y/VQZOIEYrpRC1cBvhRRJgSEkUtXFMQykyZUhj4F2PaOlR8Lvn3qm5RcqGWf0KY36pGAwZOBd4x4KSIKLbsjQ0WSSjMdAux7QVmeSlrrPompVcT6ZaZ3QN0DINAMyQIzVtaadYvIaHMAAi4CbrzLkN2JaUr2JzRJ6l1hx14Xg9Koueqe+7w8EVtmJ9t34ioOSDIXbGy7z14IzABM9yoqezv4nHrKmMsLdEZxZCxgkgIjQAb+7FV31FvujsSGzm6Iziylg98+Yu6kZsA5HxVWLA3QdicNnt0HYjMPKWr6k5mMsO+ESAADd0Kobs8aDsT/2Y33R2IziyFu+qIxgdWPjCYHt3ZLmjgSFWHZ7fdHYnCwt0CeoGQs32xkXOA1vb0XIVKswz6bOtwv71F+qN0SdZBojOGUmm1sgbrhOoLYy70JlRpPrDDVRHWQaIZ2e0+yOxLUDIWLazQDeJm4gj45IZrNLr3DrIu71DFgaBgOxDNkGncjOGQnm1UwTL2noInxQalsZ77fxD4KG6yDRANlE4IzjyIsjbaQPrsPWEOrbWHB44XjgMuhRPqjfdCb9WGiM4ZES3Wlgj02HUSEKttBmT2gfebigmzg5IJ2ez3UagZEHbaqZA/wARnRvBOqWtl3pNj7wUQWBoyQa9EASYAUXK5KMfBMbaAZAIPQQn03DvVM9ou3Yuv4QDMyroYSIIMGRoRckTcWuRpem0rz1p1SnKTMervU0iDGGoEkn2sAxckmFiv2pbOaoVagxY2R94kNbI0khebWO0E1CXS4ukk5ybyTrmvQOVNAvslQNxDQ7qa5rj3ArzahXLHAjJTiX0V7LPVeQ5YaPNnFtRzidS5rm9oWtpWNpGJA93EAAQBJvwXn/Jg0iG1HVWNlxmam6QRhLY9Kb8NVqmbScD6ALgfPUq5PcuSaGbQ2Vuy4QBp15a6qPRpKTX5x/rXRfCg2/ajaMCC53ujGNT2qNruyKZxbZYU6KOKSrLDtR78ae6NS6Mp0J7lNdtJoaDLZJiJkjieHfwTUW5ZUtyudOUFmfHm6JbaaIKSr27dZMEGNbiO4o52ux3qS4wTEEYCSZPAFXvDVYq7izKq9Nuye5K5hF+rJjNjVGt3z6RdfdlN4AzXbHbwTuOufvFu6cSZgRrIjtVEYuV7Lg0TWS13yEbZ0UWdTaVEe0WgjFpIDh/KTPcgWnbVFhIOWihGcJe60xqnNuyTAGyHRPFkRrJylszyAXFhJ9oQO28DrVxVfRaPTe1v3nNHirFHNwFSnKl76t6lD9TKd9TKn1eUVhZjV3uDWl3eBHeqq18uKAnm6dR2m9utHdJWiGDrT4i/p9TLLEUo8yR19iOiYbPAk3DVU9r5aVXXMaxg6N49rru5Ulptz6hl7i7pPhot1PpFSXvu3zM08fBe6rmkr7UpNMF09AkDrClUmB7d5pBGoWJD1Is9tcwyxxaeBx6dVqn0eGX2Jb/AJlEcfJP2lsax1l4IRsvBUlTb1VzCxxaQRExBGcyIvUdm0qzcHkgZG+7rXExNCWHkoz7+Dv4Gg8bTdSm7WdtzSfV0N1PgqqhymqZta7on4H4KSzlAxx9Jrm9/wCazXRbPAV4b5b+m5J5pNfSQBtqnqR1XJn7ap5uPYUXRV9mrfgf7BTTVTtZxloGskfl2ots25M7g6z4wq91bcYahdLjkZwzJ6wI6Dojub8NhJ0/vamyXYBtO0kSLg5xl0XAXyGgDAK02FaN5jRnB7BMXLKue57gBJc64dKtdmP3HYxuhvgJv43q/bg5tWTm3JmsNPoCivucYMwMF0VTUmLlx5DJLnAXSSTAHSkVHWWFpEnOUlnLZykrb7ubYwsn0S7ekgXSYXFO8SWnIuWVLyN2RfnAwnTRZq3/AEbPcS+iQ1pk7pM7ozgiDHUVq7HTml/Kf/VWOy3TSHQFmVQnG8eDzZ3Iy0Ur2PYTGIF/UTgeIU7kzaa9J76dSbgHEkyBxB4/ArSW2puzwVa5+9uge0T+FkT3kBDqNo6ODpurOz4JL9s1MiD0gIBeS7eOOqaYPR8/PekWL0vSsKo0tSa3lx6f2cPrmJi8RpUtlDZ27v8Ar6hqtoe71nE9JJQw5Dc+EMVpwuHva9HzXXjGEFaKt6HBlnnvJ3JJqfoj2O3bhcAwl727jTdut3/RJJm8xkBmoDKo9mTx/PNFbWLSDcCCCJ1BnrVdaGrTcfJZRlpVFK3B6Wy03OjLeAv9wBn/ALHvUfYm1LFStNepVqgVecc1stdusaPRkOiJMG+cLtVmNnbUqVSGC4ejvODjvCH77i272rujdxKs+Umx6TqRq0aApuBB9FzrxN/o4Hu614fH0akYuhdrPs7NXS22fr+Xg9fhNHESTlwuH2v+vgFyj5UutT4EtpNPot/7O1Ph2k0tWvpj4KC2su86rulYWnqxp29lfM6nVqksLg5SpbPZX8X7kjfS30EPXd5e4jGMVaKsfMpynN3m23+YQuCbchly5vpiUQvNDim8yOKZvpb6d0OzHGk3RDdQOR7U7fXd9LYauiJaG1A0kNk3YEaptO0VM6fUdwzneCYPQpu+iU7QwM3HC8H0T/CcuogxwK4PV8PeKrLtsz1n+O4xKTw8l726/n5Ih1NqUwAKljo3GZNnAPawCQo9fa9mJltPmzm1lSo1p6GkkNPURwVtQq0ZMuLRqOicOOCg2o0nNvAdfgQIELz2ZnsHShfbYjttDHGeecAR6IcGRvSCN4tbJzF0YgqdYdnl9WX1tyluOePQF7WxiAZvyEzeFV2yyWd7IhzXAzvNIAj7ouniqn62+lPpb7LoN0ide5NWZCTy88ebmitVlY4AkE7t7jJDZJJAicrgBwOKq7XartGgzwAlCrbWDmXG449SprZbjUO631Zk8fyVkVtucfEVJVamSHBaWG3Fz3PaPRFzZzJxPZ4rQ7LsZqemYHR+aytlrtZDZvz6TetnsysAwBRk+5zpqz2Ju89kBsHqGV+oVXbWGq7ce8gmXQb23Cbmjo0V7ZDniq6rY5r70Yhw6oKipkEindstgPrM/AkrStYxvFJS1BlpsgzTj+A+CnbJd/hj7vwVbsI+i3oHgpmxT6O6bi2WkaEXLJexIqdq2CrXFVtIS6COiZAlU1ho1abSys3de0buMyHEuLgR5uWt2NtZjS44HnH+lO6SWuLYk/dVTyvtYqWhrmmd6kNDfJp5f/oFdktG5v6dUcayj5IQfeUUYKitG0ubtNRjsC6WngcvFW1GuCvZ4KtGdKKXZI8n1KhOniJ5u7b+ZBtNlquqnDcHqgHvIN0z0qSywvxN/SVNFVMqWkDNWqk025S5KJYhSioxhay8/wDAQsjzi5oHCSe0x4LXWDkxZ2Um1XO3pbPpEdkDNYO3beYzOToESxW2tXa3fJbSGDRi6+bzkOhcrqdeMYJQm799zr9JwVWvNuUVl9D0SycorIz0AC2Mw2e3cBhCt/KQRu0mPeHXEmGwDEn0jvTjdCy1OsQIFwGQuA7EQWkrzTqM9nT6bSjy2AtNge57iIguJGOBOkQgVbBVA9EDt6s1ZsrFJ9oFw1Phf8EU606clKPKN9TDUqtN0p7xexCp7Pqxi2dL/GU8bNqat7/krBj7h2oNS1X3Ld/tcT5+RyX/AI9gVzF/uyFUsVQZB3Q6CeiRinWXZlSs5wpRutIG86R7IcYABJxjqU7nhBcTAAJ6AL5ReSG3QbMKkx6buES4kA5TEIh1LE3u5XMHU+mYSjTiqcLN+vANnI+ocasdFJ/iU/7FP/e1OpgHitG3lq4C6r3rjuWDzjVPam8dWfxHDWGprsZ77EO/eVfwsTvsa4e3U/C34K9byvePbPau/a9/vJfbKy+Jj+z0/BQHkm4e2/8AAPmgVeR73X848R/APi5aOpyuccSD1BDHKd2o7AlUxlWpHLKV0SpUlSmpwVmjO/YZ37yr+Gn/AHKPV5Dbo9KpWjppD4rVP5Tu8hRa23XOIMExMXG4nPpWa5teKrP4jP8A/j9jhjVP8zPmg1vo0aRANQZ+sxaMbZqDBrvwn5Ln7dqD2X/hKLsi61V9zHv+ivSo8dIYfAolL6Niw/5hjKQJ7Vrn7dI9dwZ95zW9xMpjtpF2BqO4tp1SO0NjvTc2JVKi4ZnW8gqYxlx13o/6qxo7F3REwB/FP/UKaalQ+xVP+274hVO1dpc3628z77XNnoLgB3qGa5Ddlnswy08CR2XJg/zh913gofJO1F9J5P7x2YN10XhS6B3qryLw1sT/ABOiB2AlVN9h2AVDeUkn4lJIDuynwxvQPBTDVDnXAb10uwIAwvGPAFVFiqndaBiWjq4lWNnAF1/E6nVJkhw2JTl0y5rnF247cLWlxkxLd68knHNUFs2fTZaWim3dkSYJiGnewJuvAWoNW5Z2qJtLnaMjtP5JxkzZgVevEzPKikHPLs2u3T1gFp7yOoKBs3brqRh8kKw2y+K0kejUZB6JI7Ygqjr2aHQeo6hbsPXnSd4s3Y/Cxr+8i2tPKgn1WwOJUR1vq1YAMTkEWxcn3VBIIVj9mHMbvC8i+PkrquOqz5kU4fo9KHwh9k8lGj0qp3jpl1rRtpACALgs3Q2s5tzgY1U+nttpzXPnmbuzv04Qpq0VYttwLqrhtRpzXTbhkq7MszIm1KwCDZ3bzp0HnwUXfLjCk0n7u9wae4SnYae5M52APujwCBzgLrkV4uHQPBAsVj3qkYAm88Bj54hIjVqKCcpcIlWLZQtG814dzWDoJBefdkZDExw4o9LkfRYIoutFETgysYJ1gzfgruiWhoDRAGARA5Cm1wePxOIlWqOT/QoTyVflbLUP5wfghu5LVc7dafxrRhyHXvCepIz3ZRN5JOzttq/5F37Hu/1lq/5Fe765zyNSQXZQHkcf9Zav+QodTkc7/WWr/kK0IrgLn1oI1JBdmcPI/W1Wo/7hS+w7DjXtB6an5K/+sgrv1gYJakguzPHkFQzfWP8AufknHkBZszWP+6fkr51YJc6jUkO7KGnyKpMvpVKrHZEOBv19IXqJatl24mPrLXDUsbPXAWlNRCNRLO+4ZmZd+xLb+9pdO6ZHEXx2p9n5IGoSbVVdVugAHdaB0BaV1QLgqozsMzIFDZVOz09yk0hsyRvOvnG8lEZVG6A25oyGpx6+m9HqPUGtcd5vWNeI4ou2Ia9166uAzekgZiqXLdzcKYvxO9jwwuUln0gxjS/q/JY9HtFP0WuGd3WI+a2ulF9jRlRrHfSHP/xH8Q+Sm7N2gatJ9WI3jui/q8SvPwJW32fSNOjSpnG9x6MvHuVU4RitjpdOp/e5vCCbTsgqMLRi3DsVLY2Nf/hVPR0dmx3yV4KkVDoY8AFE2zsqf8RmOY+Kin2OxOF9yHzdayu4ai9pV7s/lIx1zrj3dqr9k7ZEc3VvbhJy4Hgplo5NMf6VM7ve3syUXbuTgnH3eC1NOnUvuKj1Ni0zkFRu2TaKR9G/i0/BFp2+uMWk9SVvDJ3T5RYnYbck0bMgptC2VHeyR03KxpUyL3YpNtDsmNpUQ0SepQduWnmqLvefd2qxF5k4BU1RnPufVPqMBazic3Jx53IT2VkaJplreICgbS5S07G9ocHEuZN0XCY14dyl7MqjdAOIHcvN+UO0+ftD3+zMN+424duPWnThme5i6jNaOX8X8G2b9JtL3H9g+ad/5Oo+5U7B/cvNUlfoxPOaaPS6f0n0fcqdjf7kQ/SZQOVQfyD+5eYJJaMQ00emO+kWz/8A2fgH9yiv+kSlkH/hH9y89ST0ohpo31T6QaeQf2fmh0+X7BiH93zWFST0oj00bl/Lxk3B3Z+aeeX7RHou7vmsGukpaUQyI27/AKQmn2X93zRGfSIwew/+n5rBpI0ohkRvT9IrPcf/AE/Nc/8AILI9R/8AT81g0kaUQyI2z+XzD7D/AOn5pDl8yPUf/T81iUkaUQyI3B+kBkf5bu0IJ5eN/du7Qsaj1KYDGnMyjSiGRGoPLdv7t34lxZFJPSiPIi5tHJio0SIdwGKdS2M6pTGRBvnK4CI1uWw5tdFKVJySChCpWeWK/ozmxeTu68OeZj1R0YuPw6VZOrbz3HjA6B5KPbLRug6k7jfEnv7k1lKnAAkxjkD05lZ5Svuz1WGoKlDKgtSyynUWub0IgtVyNvuiTAHG781Xc1ZUVFv2DvelTuOii2W31KBhwMaH4FXT9qsbi7sYY7TCGdt0Ti4n+T807vuRyJcEix7ZY/OCpTgCqg7TsucfgAR2baoRAqx1KLQ7ruyxLgEMmVCbtWkcKrT0b09wRPrLnf5QifbcCGt4gGC49QHFKwXQO3VC88xTxN73e4z5lTatmDKJa0QGtgJWCyCm2BmZc4+s86lSarZaRqCOuE7iUe7M7tG0OFJwbiWEdohZihybrPwatrUsm+xozdAjjmPFW9i2duADNaqPB5nqlRxqKK8HnH2RtHu9659krR7q9ONnXDZ5/VXHJ1pHmJ5KV/dTTyXr+4vTzZdfEJCyoHrSPLvs1X9xd+zNf3F6hUsnZ0Joso4pXHqyPMTyar+4ufZyv7nevTHWfgmmzDyEBqyPNfs3X9zvTTydr+53r0nmeF3FMdZ+CQ9VnnB2BWHsd4TTsOt7neF6KbOdAg1LMdB3p3DVZ56dj1R7BS/ZFX3Ct8bL5vQX2SfJRceqzDfsmr7hXTsmr7hW0+rxr2lc5rj4oHqsxX7Lq+4U+2WchrBBmIjite+lGB8UP6oJmBOt/cgFVMcLDU9w9iS2XMcPFJAajJDdptd6u87oAA7ynfWXZADpJPgAupLGz2NOMYq0VYGKJc6TBJ7BmYEqXQ2fdBuCSSi2XRJ9GzhuATnEC8wupKBYMNoGk9ihV7FTfjTZ2X9ySSZF7ghsaj+7b2fNF+o0qY3ixjR90fAJJJrcrklFNpBWVW3RngAMe2FJpWdx9kjpI+BKSSujTTRw8V1GtTnljb9iRSsROJHVJ+SkM2WB6znY5QPhPeupK6NOPg5dTH4iXM3+m30HixU2mYJMXE3mDxOCOaYSSVi2MM5OTvJ3YMgdfQkKE8AkkkIXNjTtQ3UTNySSYDCw6lNe3ie5JJJjQ0N4lNqs6UkkADM6p+5wXUkmNA3Dgh7vD9F1JIYx1M6Jr6R0SSQMjVaHAeetAe4cOwpJIAZ2di4DrHeupJjEI8ykkkgZ/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latin typeface="+mj-lt"/>
            </a:endParaRPr>
          </a:p>
        </p:txBody>
      </p:sp>
    </p:spTree>
    <p:extLst>
      <p:ext uri="{BB962C8B-B14F-4D97-AF65-F5344CB8AC3E}">
        <p14:creationId xmlns:p14="http://schemas.microsoft.com/office/powerpoint/2010/main" val="214564970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22947"/>
          <a:stretch/>
        </p:blipFill>
        <p:spPr bwMode="auto">
          <a:xfrm>
            <a:off x="1763688" y="40027"/>
            <a:ext cx="5857835" cy="6750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2957220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5459" r="4161"/>
          <a:stretch/>
        </p:blipFill>
        <p:spPr bwMode="auto">
          <a:xfrm>
            <a:off x="28267" y="583304"/>
            <a:ext cx="9115733" cy="53016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4633025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D:\ОБЛАКА\Dropbox\Пряники\Картинки\иллюстрации для презенташек\вместо-или-вместе.png"/>
          <p:cNvPicPr>
            <a:picLocks noChangeAspect="1" noChangeArrowheads="1"/>
          </p:cNvPicPr>
          <p:nvPr/>
        </p:nvPicPr>
        <p:blipFill rotWithShape="1">
          <a:blip r:embed="rId3">
            <a:extLst>
              <a:ext uri="{28A0092B-C50C-407E-A947-70E740481C1C}">
                <a14:useLocalDpi xmlns:a14="http://schemas.microsoft.com/office/drawing/2010/main" val="0"/>
              </a:ext>
            </a:extLst>
          </a:blip>
          <a:srcRect l="3105" t="15876" r="1298" b="2069"/>
          <a:stretch/>
        </p:blipFill>
        <p:spPr bwMode="auto">
          <a:xfrm>
            <a:off x="176642" y="1268760"/>
            <a:ext cx="8780319" cy="4468091"/>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91402" y="188640"/>
            <a:ext cx="7476941" cy="461665"/>
          </a:xfrm>
          <a:prstGeom prst="rect">
            <a:avLst/>
          </a:prstGeom>
        </p:spPr>
        <p:txBody>
          <a:bodyPr wrap="square">
            <a:spAutoFit/>
          </a:bodyPr>
          <a:lstStyle/>
          <a:p>
            <a:r>
              <a:rPr lang="ru-RU" sz="2400" b="1" dirty="0" smtClean="0">
                <a:solidFill>
                  <a:schemeClr val="bg2">
                    <a:lumMod val="10000"/>
                  </a:schemeClr>
                </a:solidFill>
              </a:rPr>
              <a:t>Финансовая и нефинансовая мотивация</a:t>
            </a:r>
            <a:endParaRPr lang="ru-RU" sz="1600" b="1" dirty="0">
              <a:solidFill>
                <a:schemeClr val="bg2">
                  <a:lumMod val="10000"/>
                </a:schemeClr>
              </a:solidFill>
            </a:endParaRPr>
          </a:p>
        </p:txBody>
      </p:sp>
    </p:spTree>
    <p:extLst>
      <p:ext uri="{BB962C8B-B14F-4D97-AF65-F5344CB8AC3E}">
        <p14:creationId xmlns:p14="http://schemas.microsoft.com/office/powerpoint/2010/main" val="423262897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img01.chitalnya.ru/upload2/773/531408823095262080.jpg"/>
          <p:cNvPicPr>
            <a:picLocks noChangeAspect="1" noChangeArrowheads="1"/>
          </p:cNvPicPr>
          <p:nvPr/>
        </p:nvPicPr>
        <p:blipFill rotWithShape="1">
          <a:blip r:embed="rId3">
            <a:extLst>
              <a:ext uri="{28A0092B-C50C-407E-A947-70E740481C1C}">
                <a14:useLocalDpi xmlns:a14="http://schemas.microsoft.com/office/drawing/2010/main" val="0"/>
              </a:ext>
            </a:extLst>
          </a:blip>
          <a:srcRect r="1173" b="4038"/>
          <a:stretch/>
        </p:blipFill>
        <p:spPr bwMode="auto">
          <a:xfrm>
            <a:off x="1" y="-27385"/>
            <a:ext cx="9144000" cy="6893291"/>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 y="692696"/>
            <a:ext cx="9144000" cy="42484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1268760"/>
            <a:ext cx="9157997" cy="3200876"/>
          </a:xfrm>
          <a:prstGeom prst="rect">
            <a:avLst/>
          </a:prstGeom>
        </p:spPr>
        <p:txBody>
          <a:bodyPr wrap="square">
            <a:spAutoFit/>
          </a:bodyPr>
          <a:lstStyle/>
          <a:p>
            <a:pPr algn="ctr"/>
            <a:r>
              <a:rPr lang="ru-RU" sz="3200" b="1" dirty="0" smtClean="0">
                <a:latin typeface="Arial" panose="020B0604020202020204" pitchFamily="34" charset="0"/>
                <a:cs typeface="Arial" panose="020B0604020202020204" pitchFamily="34" charset="0"/>
              </a:rPr>
              <a:t>Сделайте сотрудников счастливыми – и они сделают счастливыми ваших клиентов!</a:t>
            </a:r>
          </a:p>
          <a:p>
            <a:pPr lvl="6"/>
            <a:endParaRPr lang="ru-RU" b="1" i="1" dirty="0" smtClean="0">
              <a:latin typeface="Arial" panose="020B0604020202020204" pitchFamily="34" charset="0"/>
              <a:cs typeface="Arial" panose="020B0604020202020204" pitchFamily="34" charset="0"/>
            </a:endParaRPr>
          </a:p>
          <a:p>
            <a:pPr lvl="4"/>
            <a:r>
              <a:rPr lang="ru-RU" sz="2000" b="1" i="1" dirty="0" smtClean="0">
                <a:latin typeface="Arial" panose="020B0604020202020204" pitchFamily="34" charset="0"/>
                <a:cs typeface="Arial" panose="020B0604020202020204" pitchFamily="34" charset="0"/>
              </a:rPr>
              <a:t>С Вами были: 	Евгения </a:t>
            </a:r>
            <a:r>
              <a:rPr lang="ru-RU" sz="2000" b="1" i="1" dirty="0" err="1" smtClean="0">
                <a:latin typeface="Arial" panose="020B0604020202020204" pitchFamily="34" charset="0"/>
                <a:cs typeface="Arial" panose="020B0604020202020204" pitchFamily="34" charset="0"/>
              </a:rPr>
              <a:t>Любко</a:t>
            </a:r>
            <a:r>
              <a:rPr lang="ru-RU" sz="2000" b="1" i="1" dirty="0" smtClean="0">
                <a:latin typeface="Arial" panose="020B0604020202020204" pitchFamily="34" charset="0"/>
                <a:cs typeface="Arial" panose="020B0604020202020204" pitchFamily="34" charset="0"/>
              </a:rPr>
              <a:t> и Пряники</a:t>
            </a:r>
            <a:endParaRPr lang="ru-RU" sz="2000" b="1" i="1" dirty="0">
              <a:latin typeface="Arial" panose="020B0604020202020204" pitchFamily="34" charset="0"/>
              <a:cs typeface="Arial" panose="020B0604020202020204" pitchFamily="34" charset="0"/>
            </a:endParaRPr>
          </a:p>
          <a:p>
            <a:pPr lvl="4"/>
            <a:r>
              <a:rPr lang="ru-RU" sz="2000" b="1" i="1" dirty="0" smtClean="0">
                <a:latin typeface="Arial" panose="020B0604020202020204" pitchFamily="34" charset="0"/>
                <a:cs typeface="Arial" panose="020B0604020202020204" pitchFamily="34" charset="0"/>
              </a:rPr>
              <a:t>Писать</a:t>
            </a:r>
            <a:r>
              <a:rPr lang="ru-RU" sz="2000" b="1" i="1" dirty="0">
                <a:latin typeface="Arial" panose="020B0604020202020204" pitchFamily="34" charset="0"/>
                <a:cs typeface="Arial" panose="020B0604020202020204" pitchFamily="34" charset="0"/>
              </a:rPr>
              <a:t>:</a:t>
            </a:r>
            <a:r>
              <a:rPr lang="ru-RU" sz="2000" i="1" dirty="0">
                <a:latin typeface="Arial" panose="020B0604020202020204" pitchFamily="34" charset="0"/>
                <a:cs typeface="Arial" panose="020B0604020202020204" pitchFamily="34" charset="0"/>
              </a:rPr>
              <a:t>	</a:t>
            </a:r>
            <a:r>
              <a:rPr lang="en-US" sz="2000" i="1" dirty="0" smtClean="0">
                <a:latin typeface="Arial" panose="020B0604020202020204" pitchFamily="34" charset="0"/>
                <a:cs typeface="Arial" panose="020B0604020202020204" pitchFamily="34" charset="0"/>
              </a:rPr>
              <a:t>	</a:t>
            </a:r>
            <a:r>
              <a:rPr lang="en-US" sz="2000" i="1" dirty="0" smtClean="0">
                <a:latin typeface="Arial" panose="020B0604020202020204" pitchFamily="34" charset="0"/>
                <a:cs typeface="Arial" panose="020B0604020202020204" pitchFamily="34" charset="0"/>
                <a:hlinkClick r:id="rId4"/>
              </a:rPr>
              <a:t>es@pryaniky.com</a:t>
            </a:r>
            <a:r>
              <a:rPr lang="en-US" sz="2000" i="1" dirty="0" smtClean="0">
                <a:latin typeface="Arial" panose="020B0604020202020204" pitchFamily="34" charset="0"/>
                <a:cs typeface="Arial" panose="020B0604020202020204" pitchFamily="34" charset="0"/>
              </a:rPr>
              <a:t>  </a:t>
            </a:r>
            <a:endParaRPr lang="en-US" sz="2000" i="1" dirty="0">
              <a:latin typeface="Arial" panose="020B0604020202020204" pitchFamily="34" charset="0"/>
              <a:cs typeface="Arial" panose="020B0604020202020204" pitchFamily="34" charset="0"/>
            </a:endParaRPr>
          </a:p>
          <a:p>
            <a:pPr lvl="4"/>
            <a:r>
              <a:rPr lang="ru-RU" sz="2000" b="1" i="1" dirty="0">
                <a:latin typeface="Arial" panose="020B0604020202020204" pitchFamily="34" charset="0"/>
                <a:cs typeface="Arial" panose="020B0604020202020204" pitchFamily="34" charset="0"/>
              </a:rPr>
              <a:t>Звонить:</a:t>
            </a:r>
            <a:r>
              <a:rPr lang="ru-RU" sz="2000" i="1" dirty="0">
                <a:latin typeface="Arial" panose="020B0604020202020204" pitchFamily="34" charset="0"/>
                <a:cs typeface="Arial" panose="020B0604020202020204" pitchFamily="34" charset="0"/>
              </a:rPr>
              <a:t>	</a:t>
            </a:r>
            <a:r>
              <a:rPr lang="en-US" sz="2000" i="1" dirty="0" smtClean="0">
                <a:latin typeface="Arial" panose="020B0604020202020204" pitchFamily="34" charset="0"/>
                <a:cs typeface="Arial" panose="020B0604020202020204" pitchFamily="34" charset="0"/>
              </a:rPr>
              <a:t>	+</a:t>
            </a:r>
            <a:r>
              <a:rPr lang="en-US" sz="2000" i="1" dirty="0">
                <a:latin typeface="Arial" panose="020B0604020202020204" pitchFamily="34" charset="0"/>
                <a:cs typeface="Arial" panose="020B0604020202020204" pitchFamily="34" charset="0"/>
              </a:rPr>
              <a:t>7 (926) 582-65-05</a:t>
            </a:r>
          </a:p>
          <a:p>
            <a:pPr lvl="4"/>
            <a:r>
              <a:rPr lang="en-US" sz="2000" b="1" i="1" dirty="0">
                <a:latin typeface="Arial" panose="020B0604020202020204" pitchFamily="34" charset="0"/>
                <a:cs typeface="Arial" panose="020B0604020202020204" pitchFamily="34" charset="0"/>
              </a:rPr>
              <a:t>Facebook</a:t>
            </a:r>
            <a:r>
              <a:rPr lang="ru-RU" sz="2000" b="1" i="1" dirty="0">
                <a:latin typeface="Arial" panose="020B0604020202020204" pitchFamily="34" charset="0"/>
                <a:cs typeface="Arial" panose="020B0604020202020204" pitchFamily="34" charset="0"/>
              </a:rPr>
              <a:t>:</a:t>
            </a:r>
            <a:r>
              <a:rPr lang="ru-RU" sz="2000" i="1" dirty="0">
                <a:latin typeface="Arial" panose="020B0604020202020204" pitchFamily="34" charset="0"/>
                <a:cs typeface="Arial" panose="020B0604020202020204" pitchFamily="34" charset="0"/>
              </a:rPr>
              <a:t>	</a:t>
            </a:r>
            <a:r>
              <a:rPr lang="en-US" sz="2000" i="1" dirty="0" smtClean="0">
                <a:latin typeface="Arial" panose="020B0604020202020204" pitchFamily="34" charset="0"/>
                <a:cs typeface="Arial" panose="020B0604020202020204" pitchFamily="34" charset="0"/>
              </a:rPr>
              <a:t>	facebook.com/pryaniky</a:t>
            </a:r>
            <a:endParaRPr lang="en-US" sz="2000" i="1" dirty="0">
              <a:latin typeface="Arial" panose="020B0604020202020204" pitchFamily="34" charset="0"/>
              <a:cs typeface="Arial" panose="020B0604020202020204" pitchFamily="34" charset="0"/>
            </a:endParaRPr>
          </a:p>
          <a:p>
            <a:pPr lvl="4"/>
            <a:r>
              <a:rPr lang="en-US" sz="2000" b="1" i="1" dirty="0">
                <a:latin typeface="Arial" panose="020B0604020202020204" pitchFamily="34" charset="0"/>
                <a:cs typeface="Arial" panose="020B0604020202020204" pitchFamily="34" charset="0"/>
              </a:rPr>
              <a:t>Twitter</a:t>
            </a:r>
            <a:r>
              <a:rPr lang="ru-RU" sz="2000" b="1" i="1" dirty="0">
                <a:latin typeface="Arial" panose="020B0604020202020204" pitchFamily="34" charset="0"/>
                <a:cs typeface="Arial" panose="020B0604020202020204" pitchFamily="34" charset="0"/>
              </a:rPr>
              <a:t>:	</a:t>
            </a:r>
            <a:r>
              <a:rPr lang="ru-RU" sz="2000" b="1" i="1" dirty="0" smtClean="0">
                <a:latin typeface="Arial" panose="020B0604020202020204" pitchFamily="34" charset="0"/>
                <a:cs typeface="Arial" panose="020B0604020202020204" pitchFamily="34" charset="0"/>
              </a:rPr>
              <a:t>	</a:t>
            </a:r>
            <a:r>
              <a:rPr lang="en-US" sz="2000" b="1" i="1" dirty="0" smtClean="0">
                <a:latin typeface="Arial" panose="020B0604020202020204" pitchFamily="34" charset="0"/>
                <a:cs typeface="Arial" panose="020B0604020202020204" pitchFamily="34" charset="0"/>
              </a:rPr>
              <a:t>	</a:t>
            </a:r>
            <a:r>
              <a:rPr lang="en-US" sz="2000" i="1" dirty="0" smtClean="0">
                <a:latin typeface="Arial" panose="020B0604020202020204" pitchFamily="34" charset="0"/>
                <a:cs typeface="Arial" panose="020B0604020202020204" pitchFamily="34" charset="0"/>
              </a:rPr>
              <a:t>twitter.com/pryaniky</a:t>
            </a:r>
            <a:endParaRPr lang="ru-RU" sz="2000" i="1" dirty="0">
              <a:latin typeface="Arial" panose="020B0604020202020204" pitchFamily="34" charset="0"/>
              <a:cs typeface="Arial" panose="020B0604020202020204" pitchFamily="34" charset="0"/>
            </a:endParaRPr>
          </a:p>
          <a:p>
            <a:pPr lvl="4"/>
            <a:r>
              <a:rPr lang="ru-RU" sz="2000" b="1" i="1" dirty="0" smtClean="0">
                <a:latin typeface="Arial" panose="020B0604020202020204" pitchFamily="34" charset="0"/>
                <a:cs typeface="Arial" panose="020B0604020202020204" pitchFamily="34" charset="0"/>
              </a:rPr>
              <a:t>Заходить:</a:t>
            </a:r>
            <a:r>
              <a:rPr lang="ru-RU" sz="2000" i="1" dirty="0">
                <a:latin typeface="Arial" panose="020B0604020202020204" pitchFamily="34" charset="0"/>
                <a:cs typeface="Arial" panose="020B0604020202020204" pitchFamily="34" charset="0"/>
              </a:rPr>
              <a:t>	</a:t>
            </a:r>
            <a:r>
              <a:rPr lang="en-US" sz="2000" i="1" dirty="0" smtClean="0">
                <a:latin typeface="Arial" panose="020B0604020202020204" pitchFamily="34" charset="0"/>
                <a:cs typeface="Arial" panose="020B0604020202020204" pitchFamily="34" charset="0"/>
              </a:rPr>
              <a:t>	</a:t>
            </a:r>
            <a:r>
              <a:rPr lang="en-US" sz="2000" i="1" dirty="0" smtClean="0">
                <a:latin typeface="Arial" panose="020B0604020202020204" pitchFamily="34" charset="0"/>
                <a:cs typeface="Arial" panose="020B0604020202020204" pitchFamily="34" charset="0"/>
                <a:hlinkClick r:id="rId5"/>
              </a:rPr>
              <a:t>www.pryaniky.com</a:t>
            </a:r>
            <a:r>
              <a:rPr lang="en-US" sz="2000" i="1" dirty="0" smtClean="0">
                <a:latin typeface="Arial" panose="020B0604020202020204" pitchFamily="34" charset="0"/>
                <a:cs typeface="Arial" panose="020B0604020202020204" pitchFamily="34" charset="0"/>
              </a:rPr>
              <a:t> </a:t>
            </a:r>
            <a:endParaRPr lang="ru-RU" sz="2000" i="1"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37948173"/>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6254</TotalTime>
  <Words>2918</Words>
  <Application>Microsoft Office PowerPoint</Application>
  <PresentationFormat>Экран (4:3)</PresentationFormat>
  <Paragraphs>327</Paragraphs>
  <Slides>69</Slides>
  <Notes>67</Notes>
  <HiddenSlides>0</HiddenSlides>
  <MMClips>0</MMClips>
  <ScaleCrop>false</ScaleCrop>
  <HeadingPairs>
    <vt:vector size="4" baseType="variant">
      <vt:variant>
        <vt:lpstr>Тема</vt:lpstr>
      </vt:variant>
      <vt:variant>
        <vt:i4>1</vt:i4>
      </vt:variant>
      <vt:variant>
        <vt:lpstr>Заголовки слайдов</vt:lpstr>
      </vt:variant>
      <vt:variant>
        <vt:i4>69</vt:i4>
      </vt:variant>
    </vt:vector>
  </HeadingPairs>
  <TitlesOfParts>
    <vt:vector size="70"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Saty</dc:creator>
  <cp:lastModifiedBy>E.Shatilova</cp:lastModifiedBy>
  <cp:revision>338</cp:revision>
  <dcterms:created xsi:type="dcterms:W3CDTF">2012-03-06T06:53:36Z</dcterms:created>
  <dcterms:modified xsi:type="dcterms:W3CDTF">2014-11-24T14:24:48Z</dcterms:modified>
</cp:coreProperties>
</file>